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80" r:id="rId3"/>
    <p:sldMasterId id="2147483686" r:id="rId4"/>
  </p:sldMasterIdLst>
  <p:notesMasterIdLst>
    <p:notesMasterId r:id="rId72"/>
  </p:notesMasterIdLst>
  <p:sldIdLst>
    <p:sldId id="256" r:id="rId5"/>
    <p:sldId id="258" r:id="rId6"/>
    <p:sldId id="257" r:id="rId7"/>
    <p:sldId id="298" r:id="rId8"/>
    <p:sldId id="267" r:id="rId9"/>
    <p:sldId id="268" r:id="rId10"/>
    <p:sldId id="269" r:id="rId11"/>
    <p:sldId id="329" r:id="rId12"/>
    <p:sldId id="330" r:id="rId13"/>
    <p:sldId id="332" r:id="rId14"/>
    <p:sldId id="331" r:id="rId15"/>
    <p:sldId id="333" r:id="rId16"/>
    <p:sldId id="328" r:id="rId17"/>
    <p:sldId id="262" r:id="rId18"/>
    <p:sldId id="270" r:id="rId19"/>
    <p:sldId id="327" r:id="rId20"/>
    <p:sldId id="271" r:id="rId21"/>
    <p:sldId id="334" r:id="rId22"/>
    <p:sldId id="335" r:id="rId23"/>
    <p:sldId id="336" r:id="rId24"/>
    <p:sldId id="306" r:id="rId25"/>
    <p:sldId id="307" r:id="rId26"/>
    <p:sldId id="311" r:id="rId27"/>
    <p:sldId id="312" r:id="rId28"/>
    <p:sldId id="313" r:id="rId29"/>
    <p:sldId id="348" r:id="rId30"/>
    <p:sldId id="314" r:id="rId31"/>
    <p:sldId id="308" r:id="rId32"/>
    <p:sldId id="315" r:id="rId33"/>
    <p:sldId id="316" r:id="rId34"/>
    <p:sldId id="317" r:id="rId35"/>
    <p:sldId id="318" r:id="rId36"/>
    <p:sldId id="319" r:id="rId37"/>
    <p:sldId id="320" r:id="rId38"/>
    <p:sldId id="321" r:id="rId39"/>
    <p:sldId id="322" r:id="rId40"/>
    <p:sldId id="323" r:id="rId41"/>
    <p:sldId id="309" r:id="rId42"/>
    <p:sldId id="324" r:id="rId43"/>
    <p:sldId id="310" r:id="rId44"/>
    <p:sldId id="325" r:id="rId45"/>
    <p:sldId id="340" r:id="rId46"/>
    <p:sldId id="341" r:id="rId47"/>
    <p:sldId id="326" r:id="rId48"/>
    <p:sldId id="338" r:id="rId49"/>
    <p:sldId id="339" r:id="rId50"/>
    <p:sldId id="337" r:id="rId51"/>
    <p:sldId id="349" r:id="rId52"/>
    <p:sldId id="350" r:id="rId53"/>
    <p:sldId id="352" r:id="rId54"/>
    <p:sldId id="354" r:id="rId55"/>
    <p:sldId id="351" r:id="rId56"/>
    <p:sldId id="342" r:id="rId57"/>
    <p:sldId id="343" r:id="rId58"/>
    <p:sldId id="357" r:id="rId59"/>
    <p:sldId id="358" r:id="rId60"/>
    <p:sldId id="359" r:id="rId61"/>
    <p:sldId id="353" r:id="rId62"/>
    <p:sldId id="344" r:id="rId63"/>
    <p:sldId id="360" r:id="rId64"/>
    <p:sldId id="361" r:id="rId65"/>
    <p:sldId id="355" r:id="rId66"/>
    <p:sldId id="362" r:id="rId67"/>
    <p:sldId id="363" r:id="rId68"/>
    <p:sldId id="356" r:id="rId69"/>
    <p:sldId id="345" r:id="rId70"/>
    <p:sldId id="346"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Ontologies and Linked Data" id="{897295E3-7336-4343-85EE-DB00CD7B80B2}">
          <p14:sldIdLst>
            <p14:sldId id="256"/>
            <p14:sldId id="258"/>
            <p14:sldId id="257"/>
            <p14:sldId id="298"/>
            <p14:sldId id="267"/>
            <p14:sldId id="268"/>
            <p14:sldId id="269"/>
            <p14:sldId id="329"/>
            <p14:sldId id="330"/>
            <p14:sldId id="332"/>
            <p14:sldId id="331"/>
            <p14:sldId id="333"/>
            <p14:sldId id="328"/>
            <p14:sldId id="262"/>
            <p14:sldId id="270"/>
            <p14:sldId id="327"/>
            <p14:sldId id="271"/>
            <p14:sldId id="334"/>
            <p14:sldId id="335"/>
            <p14:sldId id="336"/>
          </p14:sldIdLst>
        </p14:section>
        <p14:section name="Tutorial Intro" id="{9B0C947B-2201-884B-82D9-4AA44AD059EF}">
          <p14:sldIdLst>
            <p14:sldId id="306"/>
            <p14:sldId id="307"/>
            <p14:sldId id="311"/>
            <p14:sldId id="312"/>
            <p14:sldId id="313"/>
            <p14:sldId id="348"/>
            <p14:sldId id="314"/>
          </p14:sldIdLst>
        </p14:section>
        <p14:section name="Names and Naming" id="{D6BCB695-FBC1-9F4F-AABA-45411E9F28CB}">
          <p14:sldIdLst>
            <p14:sldId id="308"/>
            <p14:sldId id="315"/>
            <p14:sldId id="316"/>
            <p14:sldId id="317"/>
            <p14:sldId id="318"/>
            <p14:sldId id="319"/>
            <p14:sldId id="320"/>
            <p14:sldId id="321"/>
            <p14:sldId id="322"/>
            <p14:sldId id="323"/>
          </p14:sldIdLst>
        </p14:section>
        <p14:section name="OBO Ontologies" id="{3E98E9D4-0B9F-2243-A24C-D6F7F3295004}">
          <p14:sldIdLst>
            <p14:sldId id="309"/>
            <p14:sldId id="324"/>
          </p14:sldIdLst>
        </p14:section>
        <p14:section name="Using and Reusing Ontology Terms" id="{88D4E420-EDEA-7148-96FD-E679DF280E54}">
          <p14:sldIdLst>
            <p14:sldId id="310"/>
            <p14:sldId id="325"/>
            <p14:sldId id="340"/>
            <p14:sldId id="341"/>
            <p14:sldId id="326"/>
            <p14:sldId id="338"/>
            <p14:sldId id="339"/>
            <p14:sldId id="337"/>
            <p14:sldId id="349"/>
            <p14:sldId id="350"/>
            <p14:sldId id="352"/>
            <p14:sldId id="354"/>
            <p14:sldId id="351"/>
            <p14:sldId id="342"/>
          </p14:sldIdLst>
        </p14:section>
        <p14:section name="Processing Data" id="{08A233BF-A328-3A40-BB46-CAE83A5AEAB3}">
          <p14:sldIdLst>
            <p14:sldId id="343"/>
            <p14:sldId id="357"/>
            <p14:sldId id="358"/>
            <p14:sldId id="359"/>
            <p14:sldId id="353"/>
            <p14:sldId id="344"/>
            <p14:sldId id="360"/>
            <p14:sldId id="361"/>
            <p14:sldId id="355"/>
            <p14:sldId id="362"/>
            <p14:sldId id="363"/>
            <p14:sldId id="356"/>
          </p14:sldIdLst>
        </p14:section>
        <p14:section name="Outro" id="{C31FEBFD-EC94-AF4E-AB86-2A4E30C9D7F2}">
          <p14:sldIdLst>
            <p14:sldId id="345"/>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53"/>
    <p:restoredTop sz="61865"/>
  </p:normalViewPr>
  <p:slideViewPr>
    <p:cSldViewPr snapToGrid="0" snapToObjects="1">
      <p:cViewPr varScale="1">
        <p:scale>
          <a:sx n="105" d="100"/>
          <a:sy n="105" d="100"/>
        </p:scale>
        <p:origin x="29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D754F3-C0C6-3B45-AE43-758A425CEACB}" type="doc">
      <dgm:prSet loTypeId="urn:microsoft.com/office/officeart/2005/8/layout/hProcess3" loCatId="" qsTypeId="urn:microsoft.com/office/officeart/2005/8/quickstyle/simple4" qsCatId="simple" csTypeId="urn:microsoft.com/office/officeart/2005/8/colors/accent1_2" csCatId="accent1" phldr="1"/>
      <dgm:spPr/>
    </dgm:pt>
    <dgm:pt modelId="{C90FD4E1-3182-B247-A8E5-B5F72E3FFA13}">
      <dgm:prSet phldrT="[Text]"/>
      <dgm:spPr/>
      <dgm:t>
        <a:bodyPr/>
        <a:lstStyle/>
        <a:p>
          <a:r>
            <a:rPr lang="en-US" dirty="0"/>
            <a:t>Taxonomy</a:t>
          </a:r>
        </a:p>
      </dgm:t>
    </dgm:pt>
    <dgm:pt modelId="{6D978A5F-FE92-9B4D-BD05-008E690FD739}" type="parTrans" cxnId="{EAD19CD2-8E5E-7949-A7E8-93F0CFFFD0A0}">
      <dgm:prSet/>
      <dgm:spPr/>
      <dgm:t>
        <a:bodyPr/>
        <a:lstStyle/>
        <a:p>
          <a:endParaRPr lang="en-US"/>
        </a:p>
      </dgm:t>
    </dgm:pt>
    <dgm:pt modelId="{4B648BF7-81B9-5F40-AC17-F3C4EED2896C}" type="sibTrans" cxnId="{EAD19CD2-8E5E-7949-A7E8-93F0CFFFD0A0}">
      <dgm:prSet/>
      <dgm:spPr/>
      <dgm:t>
        <a:bodyPr/>
        <a:lstStyle/>
        <a:p>
          <a:endParaRPr lang="en-US"/>
        </a:p>
      </dgm:t>
    </dgm:pt>
    <dgm:pt modelId="{759A53C3-3BBC-6843-856F-8A9D973B0266}">
      <dgm:prSet phldrT="[Text]"/>
      <dgm:spPr/>
      <dgm:t>
        <a:bodyPr/>
        <a:lstStyle/>
        <a:p>
          <a:r>
            <a:rPr lang="en-US" dirty="0"/>
            <a:t>Thesaurus</a:t>
          </a:r>
        </a:p>
      </dgm:t>
    </dgm:pt>
    <dgm:pt modelId="{71E6E056-7BD5-7B45-8034-883795AFB628}" type="parTrans" cxnId="{9807A4FA-7754-C54A-9BDF-58C1EE5648D5}">
      <dgm:prSet/>
      <dgm:spPr/>
      <dgm:t>
        <a:bodyPr/>
        <a:lstStyle/>
        <a:p>
          <a:endParaRPr lang="en-US"/>
        </a:p>
      </dgm:t>
    </dgm:pt>
    <dgm:pt modelId="{95F0A072-FDF6-A34D-A002-6C675DD211D0}" type="sibTrans" cxnId="{9807A4FA-7754-C54A-9BDF-58C1EE5648D5}">
      <dgm:prSet/>
      <dgm:spPr/>
      <dgm:t>
        <a:bodyPr/>
        <a:lstStyle/>
        <a:p>
          <a:endParaRPr lang="en-US"/>
        </a:p>
      </dgm:t>
    </dgm:pt>
    <dgm:pt modelId="{B99B3901-EF7D-FA46-972D-978A56463D20}">
      <dgm:prSet phldrT="[Text]"/>
      <dgm:spPr/>
      <dgm:t>
        <a:bodyPr/>
        <a:lstStyle/>
        <a:p>
          <a:r>
            <a:rPr lang="en-US" dirty="0"/>
            <a:t>Ontology</a:t>
          </a:r>
        </a:p>
      </dgm:t>
    </dgm:pt>
    <dgm:pt modelId="{07E59475-A6F1-274F-B496-12B7BE642B45}" type="parTrans" cxnId="{03601D07-D2CB-8B43-8AF3-5230B1B7F5C3}">
      <dgm:prSet/>
      <dgm:spPr/>
      <dgm:t>
        <a:bodyPr/>
        <a:lstStyle/>
        <a:p>
          <a:endParaRPr lang="en-US"/>
        </a:p>
      </dgm:t>
    </dgm:pt>
    <dgm:pt modelId="{E1C3BA66-5995-5245-BB08-EA70DB26B2C4}" type="sibTrans" cxnId="{03601D07-D2CB-8B43-8AF3-5230B1B7F5C3}">
      <dgm:prSet/>
      <dgm:spPr/>
      <dgm:t>
        <a:bodyPr/>
        <a:lstStyle/>
        <a:p>
          <a:endParaRPr lang="en-US"/>
        </a:p>
      </dgm:t>
    </dgm:pt>
    <dgm:pt modelId="{75E0F356-DF65-9F4F-A22F-C1AF390BAAAC}">
      <dgm:prSet phldrT="[Text]"/>
      <dgm:spPr/>
      <dgm:t>
        <a:bodyPr/>
        <a:lstStyle/>
        <a:p>
          <a:r>
            <a:rPr lang="en-US" dirty="0"/>
            <a:t>Ambiguity control</a:t>
          </a:r>
        </a:p>
      </dgm:t>
    </dgm:pt>
    <dgm:pt modelId="{3AFF2643-23C1-F845-AB74-4D31CD9EBF77}" type="parTrans" cxnId="{BBB92498-6561-7E48-BBF4-D95ACE8702B5}">
      <dgm:prSet/>
      <dgm:spPr/>
      <dgm:t>
        <a:bodyPr/>
        <a:lstStyle/>
        <a:p>
          <a:endParaRPr lang="en-US"/>
        </a:p>
      </dgm:t>
    </dgm:pt>
    <dgm:pt modelId="{9F516001-2F2E-D14D-967E-B79DAD2BEC5C}" type="sibTrans" cxnId="{BBB92498-6561-7E48-BBF4-D95ACE8702B5}">
      <dgm:prSet/>
      <dgm:spPr/>
      <dgm:t>
        <a:bodyPr/>
        <a:lstStyle/>
        <a:p>
          <a:endParaRPr lang="en-US"/>
        </a:p>
      </dgm:t>
    </dgm:pt>
    <dgm:pt modelId="{E6D7E74D-3C8A-A145-A068-96609369972B}">
      <dgm:prSet phldrT="[Text]"/>
      <dgm:spPr/>
      <dgm:t>
        <a:bodyPr/>
        <a:lstStyle/>
        <a:p>
          <a:r>
            <a:rPr lang="en-US" dirty="0"/>
            <a:t>Synonym control</a:t>
          </a:r>
        </a:p>
      </dgm:t>
    </dgm:pt>
    <dgm:pt modelId="{C8B72FDE-E6DE-0C4C-8F1C-EB1F52183A7F}" type="parTrans" cxnId="{2E7B8066-3DDD-324A-8F59-04A44E966EA4}">
      <dgm:prSet/>
      <dgm:spPr/>
      <dgm:t>
        <a:bodyPr/>
        <a:lstStyle/>
        <a:p>
          <a:endParaRPr lang="en-US"/>
        </a:p>
      </dgm:t>
    </dgm:pt>
    <dgm:pt modelId="{12A9F277-5091-9945-9778-6767240CDC54}" type="sibTrans" cxnId="{2E7B8066-3DDD-324A-8F59-04A44E966EA4}">
      <dgm:prSet/>
      <dgm:spPr/>
      <dgm:t>
        <a:bodyPr/>
        <a:lstStyle/>
        <a:p>
          <a:endParaRPr lang="en-US"/>
        </a:p>
      </dgm:t>
    </dgm:pt>
    <dgm:pt modelId="{82B71104-9099-4143-9D9F-D24AC439D9C2}">
      <dgm:prSet phldrT="[Text]"/>
      <dgm:spPr/>
      <dgm:t>
        <a:bodyPr/>
        <a:lstStyle/>
        <a:p>
          <a:r>
            <a:rPr lang="en-US" dirty="0"/>
            <a:t>Hierarchical relationships</a:t>
          </a:r>
        </a:p>
      </dgm:t>
    </dgm:pt>
    <dgm:pt modelId="{C6122A16-70FA-C54F-8CFF-B64B0575AAA6}" type="parTrans" cxnId="{AC0764B9-B6C2-194F-9AFB-390E93BE9E22}">
      <dgm:prSet/>
      <dgm:spPr/>
      <dgm:t>
        <a:bodyPr/>
        <a:lstStyle/>
        <a:p>
          <a:endParaRPr lang="en-US"/>
        </a:p>
      </dgm:t>
    </dgm:pt>
    <dgm:pt modelId="{F44FBE1D-5BA2-5048-AEA7-5EB239D72702}" type="sibTrans" cxnId="{AC0764B9-B6C2-194F-9AFB-390E93BE9E22}">
      <dgm:prSet/>
      <dgm:spPr/>
      <dgm:t>
        <a:bodyPr/>
        <a:lstStyle/>
        <a:p>
          <a:endParaRPr lang="en-US"/>
        </a:p>
      </dgm:t>
    </dgm:pt>
    <dgm:pt modelId="{EA8546E6-6C68-6F46-A9F9-68ADE8D94ED0}">
      <dgm:prSet phldrT="[Text]"/>
      <dgm:spPr/>
      <dgm:t>
        <a:bodyPr/>
        <a:lstStyle/>
        <a:p>
          <a:r>
            <a:rPr lang="en-US" dirty="0"/>
            <a:t>Ambiguity control</a:t>
          </a:r>
        </a:p>
      </dgm:t>
    </dgm:pt>
    <dgm:pt modelId="{96262D87-766D-3640-9F2C-652B356F6D10}" type="parTrans" cxnId="{8ED439CB-56B5-4F4E-9EF8-4BCEBB5021D6}">
      <dgm:prSet/>
      <dgm:spPr/>
      <dgm:t>
        <a:bodyPr/>
        <a:lstStyle/>
        <a:p>
          <a:endParaRPr lang="en-US"/>
        </a:p>
      </dgm:t>
    </dgm:pt>
    <dgm:pt modelId="{57355C05-3A77-9740-A4A6-0A4162906089}" type="sibTrans" cxnId="{8ED439CB-56B5-4F4E-9EF8-4BCEBB5021D6}">
      <dgm:prSet/>
      <dgm:spPr/>
      <dgm:t>
        <a:bodyPr/>
        <a:lstStyle/>
        <a:p>
          <a:endParaRPr lang="en-US"/>
        </a:p>
      </dgm:t>
    </dgm:pt>
    <dgm:pt modelId="{68F767A0-5307-B545-B27E-70B2A4F46A91}">
      <dgm:prSet phldrT="[Text]"/>
      <dgm:spPr/>
      <dgm:t>
        <a:bodyPr/>
        <a:lstStyle/>
        <a:p>
          <a:r>
            <a:rPr lang="en-US" dirty="0"/>
            <a:t>Synonym control (U/UF)</a:t>
          </a:r>
        </a:p>
      </dgm:t>
    </dgm:pt>
    <dgm:pt modelId="{D6E916F1-0C80-DF43-868F-9EED0FA5D4AA}" type="parTrans" cxnId="{45996E44-6EEB-3A4F-A98C-3C7334BCA57E}">
      <dgm:prSet/>
      <dgm:spPr/>
      <dgm:t>
        <a:bodyPr/>
        <a:lstStyle/>
        <a:p>
          <a:endParaRPr lang="en-US"/>
        </a:p>
      </dgm:t>
    </dgm:pt>
    <dgm:pt modelId="{B824D54F-9612-D548-9411-0E019E6C69A2}" type="sibTrans" cxnId="{45996E44-6EEB-3A4F-A98C-3C7334BCA57E}">
      <dgm:prSet/>
      <dgm:spPr/>
      <dgm:t>
        <a:bodyPr/>
        <a:lstStyle/>
        <a:p>
          <a:endParaRPr lang="en-US"/>
        </a:p>
      </dgm:t>
    </dgm:pt>
    <dgm:pt modelId="{CFB02D5E-9DCF-0046-92CE-498206EFA4A3}">
      <dgm:prSet phldrT="[Text]"/>
      <dgm:spPr/>
      <dgm:t>
        <a:bodyPr/>
        <a:lstStyle/>
        <a:p>
          <a:r>
            <a:rPr lang="en-US" dirty="0"/>
            <a:t>Hierarchical relationships (BT/NT)</a:t>
          </a:r>
        </a:p>
      </dgm:t>
    </dgm:pt>
    <dgm:pt modelId="{AEDA3E7B-C882-094B-95A4-9C2D99FBFEDE}" type="parTrans" cxnId="{185C3733-D390-5E4D-A3E6-48172B228387}">
      <dgm:prSet/>
      <dgm:spPr/>
      <dgm:t>
        <a:bodyPr/>
        <a:lstStyle/>
        <a:p>
          <a:endParaRPr lang="en-US"/>
        </a:p>
      </dgm:t>
    </dgm:pt>
    <dgm:pt modelId="{94FB350F-419B-054B-93C1-1D7B22DB4BFD}" type="sibTrans" cxnId="{185C3733-D390-5E4D-A3E6-48172B228387}">
      <dgm:prSet/>
      <dgm:spPr/>
      <dgm:t>
        <a:bodyPr/>
        <a:lstStyle/>
        <a:p>
          <a:endParaRPr lang="en-US"/>
        </a:p>
      </dgm:t>
    </dgm:pt>
    <dgm:pt modelId="{B464897A-F351-C840-9F0C-6DC856D54943}">
      <dgm:prSet phldrT="[Text]"/>
      <dgm:spPr/>
      <dgm:t>
        <a:bodyPr/>
        <a:lstStyle/>
        <a:p>
          <a:r>
            <a:rPr lang="en-US" dirty="0"/>
            <a:t>Associative relationships (RT)</a:t>
          </a:r>
        </a:p>
      </dgm:t>
    </dgm:pt>
    <dgm:pt modelId="{5523B8F1-FC78-B142-8615-C70B7A5A8737}" type="parTrans" cxnId="{D1B669E3-F162-B643-B136-F41CA5713FB4}">
      <dgm:prSet/>
      <dgm:spPr/>
      <dgm:t>
        <a:bodyPr/>
        <a:lstStyle/>
        <a:p>
          <a:endParaRPr lang="en-US"/>
        </a:p>
      </dgm:t>
    </dgm:pt>
    <dgm:pt modelId="{26486BC8-701B-5548-B8DA-D3D0178A52E3}" type="sibTrans" cxnId="{D1B669E3-F162-B643-B136-F41CA5713FB4}">
      <dgm:prSet/>
      <dgm:spPr/>
      <dgm:t>
        <a:bodyPr/>
        <a:lstStyle/>
        <a:p>
          <a:endParaRPr lang="en-US"/>
        </a:p>
      </dgm:t>
    </dgm:pt>
    <dgm:pt modelId="{33EC822E-E795-EC4B-BE1F-C34DE10041EA}">
      <dgm:prSet phldrT="[Text]"/>
      <dgm:spPr/>
      <dgm:t>
        <a:bodyPr/>
        <a:lstStyle/>
        <a:p>
          <a:r>
            <a:rPr lang="en-US" dirty="0"/>
            <a:t>Ambiguity control</a:t>
          </a:r>
        </a:p>
      </dgm:t>
    </dgm:pt>
    <dgm:pt modelId="{B8E38651-DDCE-8A45-9519-5BC4E16EDDF1}" type="parTrans" cxnId="{1141F6EE-C1AF-0D49-B109-D2816B2E7DCD}">
      <dgm:prSet/>
      <dgm:spPr/>
      <dgm:t>
        <a:bodyPr/>
        <a:lstStyle/>
        <a:p>
          <a:endParaRPr lang="en-US"/>
        </a:p>
      </dgm:t>
    </dgm:pt>
    <dgm:pt modelId="{5B301450-FD3C-3A49-A4A4-7A9B3E1DB423}" type="sibTrans" cxnId="{1141F6EE-C1AF-0D49-B109-D2816B2E7DCD}">
      <dgm:prSet/>
      <dgm:spPr/>
      <dgm:t>
        <a:bodyPr/>
        <a:lstStyle/>
        <a:p>
          <a:endParaRPr lang="en-US"/>
        </a:p>
      </dgm:t>
    </dgm:pt>
    <dgm:pt modelId="{DE15BF50-4C32-F14E-9770-3FE219EAEB9C}">
      <dgm:prSet phldrT="[Text]"/>
      <dgm:spPr/>
      <dgm:t>
        <a:bodyPr/>
        <a:lstStyle/>
        <a:p>
          <a:r>
            <a:rPr lang="en-US" dirty="0"/>
            <a:t>Synonym control</a:t>
          </a:r>
        </a:p>
      </dgm:t>
    </dgm:pt>
    <dgm:pt modelId="{8BC58348-A9A7-694C-AAAA-8DD38869BA16}" type="parTrans" cxnId="{E769FD93-791E-B74E-9FC2-0C68E3121A9E}">
      <dgm:prSet/>
      <dgm:spPr/>
      <dgm:t>
        <a:bodyPr/>
        <a:lstStyle/>
        <a:p>
          <a:endParaRPr lang="en-US"/>
        </a:p>
      </dgm:t>
    </dgm:pt>
    <dgm:pt modelId="{88A8EB5E-156F-8949-95D3-2B9E5FE7FF64}" type="sibTrans" cxnId="{E769FD93-791E-B74E-9FC2-0C68E3121A9E}">
      <dgm:prSet/>
      <dgm:spPr/>
      <dgm:t>
        <a:bodyPr/>
        <a:lstStyle/>
        <a:p>
          <a:endParaRPr lang="en-US"/>
        </a:p>
      </dgm:t>
    </dgm:pt>
    <dgm:pt modelId="{C1554A1A-80F8-F249-97DC-F162405A80A5}">
      <dgm:prSet phldrT="[Text]"/>
      <dgm:spPr/>
      <dgm:t>
        <a:bodyPr/>
        <a:lstStyle/>
        <a:p>
          <a:r>
            <a:rPr lang="en-US" dirty="0"/>
            <a:t>Formal hierarchical relationships</a:t>
          </a:r>
        </a:p>
      </dgm:t>
    </dgm:pt>
    <dgm:pt modelId="{E8DF86DB-DC31-6F43-A188-8D653CD716DE}" type="parTrans" cxnId="{BA682398-2584-1141-A3B6-60F80E05DF6C}">
      <dgm:prSet/>
      <dgm:spPr/>
      <dgm:t>
        <a:bodyPr/>
        <a:lstStyle/>
        <a:p>
          <a:endParaRPr lang="en-US"/>
        </a:p>
      </dgm:t>
    </dgm:pt>
    <dgm:pt modelId="{1D4B0C09-7129-F646-B4AA-5C88E08FCAD8}" type="sibTrans" cxnId="{BA682398-2584-1141-A3B6-60F80E05DF6C}">
      <dgm:prSet/>
      <dgm:spPr/>
      <dgm:t>
        <a:bodyPr/>
        <a:lstStyle/>
        <a:p>
          <a:endParaRPr lang="en-US"/>
        </a:p>
      </dgm:t>
    </dgm:pt>
    <dgm:pt modelId="{C9165704-020B-2841-B72D-8474DAE3B89D}">
      <dgm:prSet phldrT="[Text]"/>
      <dgm:spPr/>
      <dgm:t>
        <a:bodyPr/>
        <a:lstStyle/>
        <a:p>
          <a:r>
            <a:rPr lang="en-US" dirty="0"/>
            <a:t>Semantic associative relationships</a:t>
          </a:r>
        </a:p>
      </dgm:t>
    </dgm:pt>
    <dgm:pt modelId="{B52A9ECF-35D2-1042-8494-5A619A8B325F}" type="parTrans" cxnId="{0AB3AAAB-B5DC-3146-BAA9-E53D0304E821}">
      <dgm:prSet/>
      <dgm:spPr/>
      <dgm:t>
        <a:bodyPr/>
        <a:lstStyle/>
        <a:p>
          <a:endParaRPr lang="en-US"/>
        </a:p>
      </dgm:t>
    </dgm:pt>
    <dgm:pt modelId="{3F7A0B27-D2CB-9549-AE19-E5105BCAC8F0}" type="sibTrans" cxnId="{0AB3AAAB-B5DC-3146-BAA9-E53D0304E821}">
      <dgm:prSet/>
      <dgm:spPr/>
      <dgm:t>
        <a:bodyPr/>
        <a:lstStyle/>
        <a:p>
          <a:endParaRPr lang="en-US"/>
        </a:p>
      </dgm:t>
    </dgm:pt>
    <dgm:pt modelId="{B304DADB-4FF8-7247-B143-63D0FD96556E}">
      <dgm:prSet phldrT="[Text]"/>
      <dgm:spPr/>
      <dgm:t>
        <a:bodyPr/>
        <a:lstStyle/>
        <a:p>
          <a:r>
            <a:rPr lang="en-US" dirty="0"/>
            <a:t>List</a:t>
          </a:r>
        </a:p>
      </dgm:t>
    </dgm:pt>
    <dgm:pt modelId="{C7646AB9-C206-B647-B3B4-135F8CA17DA6}" type="parTrans" cxnId="{2A9345AA-3392-0747-9EC5-636EB14D7B7F}">
      <dgm:prSet/>
      <dgm:spPr/>
      <dgm:t>
        <a:bodyPr/>
        <a:lstStyle/>
        <a:p>
          <a:endParaRPr lang="en-US"/>
        </a:p>
      </dgm:t>
    </dgm:pt>
    <dgm:pt modelId="{B937C3CE-E18D-9D4D-8BF1-69D510C5B0F7}" type="sibTrans" cxnId="{2A9345AA-3392-0747-9EC5-636EB14D7B7F}">
      <dgm:prSet/>
      <dgm:spPr/>
      <dgm:t>
        <a:bodyPr/>
        <a:lstStyle/>
        <a:p>
          <a:endParaRPr lang="en-US"/>
        </a:p>
      </dgm:t>
    </dgm:pt>
    <dgm:pt modelId="{0553F9D1-CC78-0D4F-90BA-CD51C6DE3703}">
      <dgm:prSet phldrT="[Text]"/>
      <dgm:spPr/>
      <dgm:t>
        <a:bodyPr/>
        <a:lstStyle/>
        <a:p>
          <a:r>
            <a:rPr lang="en-US" dirty="0"/>
            <a:t>Ambiguity control</a:t>
          </a:r>
        </a:p>
      </dgm:t>
    </dgm:pt>
    <dgm:pt modelId="{66B517F5-52B4-BF41-83F6-AE4348EFC31F}" type="parTrans" cxnId="{339A1743-9A9A-6F43-A270-D5B305F8C955}">
      <dgm:prSet/>
      <dgm:spPr/>
      <dgm:t>
        <a:bodyPr/>
        <a:lstStyle/>
        <a:p>
          <a:endParaRPr lang="en-US"/>
        </a:p>
      </dgm:t>
    </dgm:pt>
    <dgm:pt modelId="{183BE4D9-3789-384E-9FED-CCE8BDB6563C}" type="sibTrans" cxnId="{339A1743-9A9A-6F43-A270-D5B305F8C955}">
      <dgm:prSet/>
      <dgm:spPr/>
      <dgm:t>
        <a:bodyPr/>
        <a:lstStyle/>
        <a:p>
          <a:endParaRPr lang="en-US"/>
        </a:p>
      </dgm:t>
    </dgm:pt>
    <dgm:pt modelId="{1F65C220-2E91-D044-969F-C0389015313B}" type="pres">
      <dgm:prSet presAssocID="{A1D754F3-C0C6-3B45-AE43-758A425CEACB}" presName="Name0" presStyleCnt="0">
        <dgm:presLayoutVars>
          <dgm:dir/>
          <dgm:animLvl val="lvl"/>
          <dgm:resizeHandles val="exact"/>
        </dgm:presLayoutVars>
      </dgm:prSet>
      <dgm:spPr/>
    </dgm:pt>
    <dgm:pt modelId="{4C4BF24B-4532-F44C-B470-BF882BC30919}" type="pres">
      <dgm:prSet presAssocID="{A1D754F3-C0C6-3B45-AE43-758A425CEACB}" presName="dummy" presStyleCnt="0"/>
      <dgm:spPr/>
    </dgm:pt>
    <dgm:pt modelId="{FEE4F32C-D1E9-0F44-8332-1DBF05936CB9}" type="pres">
      <dgm:prSet presAssocID="{A1D754F3-C0C6-3B45-AE43-758A425CEACB}" presName="linH" presStyleCnt="0"/>
      <dgm:spPr/>
    </dgm:pt>
    <dgm:pt modelId="{1534A696-E2B4-6D44-9B5F-D0AC1E6801E4}" type="pres">
      <dgm:prSet presAssocID="{A1D754F3-C0C6-3B45-AE43-758A425CEACB}" presName="padding1" presStyleCnt="0"/>
      <dgm:spPr/>
    </dgm:pt>
    <dgm:pt modelId="{88269BC5-FE9A-7D48-AFAF-D5055C8A8C0C}" type="pres">
      <dgm:prSet presAssocID="{B304DADB-4FF8-7247-B143-63D0FD96556E}" presName="linV" presStyleCnt="0"/>
      <dgm:spPr/>
    </dgm:pt>
    <dgm:pt modelId="{61781F5C-B36C-6448-BD13-42BEC5A08FB5}" type="pres">
      <dgm:prSet presAssocID="{B304DADB-4FF8-7247-B143-63D0FD96556E}" presName="spVertical1" presStyleCnt="0"/>
      <dgm:spPr/>
    </dgm:pt>
    <dgm:pt modelId="{13475CDE-F5F8-0A41-AFBB-A459BC3FC9BF}" type="pres">
      <dgm:prSet presAssocID="{B304DADB-4FF8-7247-B143-63D0FD96556E}" presName="parTx" presStyleLbl="revTx" presStyleIdx="0" presStyleCnt="8">
        <dgm:presLayoutVars>
          <dgm:chMax val="0"/>
          <dgm:chPref val="0"/>
          <dgm:bulletEnabled val="1"/>
        </dgm:presLayoutVars>
      </dgm:prSet>
      <dgm:spPr/>
    </dgm:pt>
    <dgm:pt modelId="{248DC32D-A2C7-D448-A3ED-49D2F0D48C93}" type="pres">
      <dgm:prSet presAssocID="{B304DADB-4FF8-7247-B143-63D0FD96556E}" presName="spVertical2" presStyleCnt="0"/>
      <dgm:spPr/>
    </dgm:pt>
    <dgm:pt modelId="{B83423B6-540E-914A-9ED5-FD22477DEE7C}" type="pres">
      <dgm:prSet presAssocID="{B304DADB-4FF8-7247-B143-63D0FD96556E}" presName="spVertical3" presStyleCnt="0"/>
      <dgm:spPr/>
    </dgm:pt>
    <dgm:pt modelId="{73A3A95F-A38A-DF44-9515-7621BC91A073}" type="pres">
      <dgm:prSet presAssocID="{B304DADB-4FF8-7247-B143-63D0FD96556E}" presName="desTx" presStyleLbl="revTx" presStyleIdx="1" presStyleCnt="8">
        <dgm:presLayoutVars>
          <dgm:bulletEnabled val="1"/>
        </dgm:presLayoutVars>
      </dgm:prSet>
      <dgm:spPr/>
    </dgm:pt>
    <dgm:pt modelId="{AFCFCF99-FFD6-A24B-9DBC-D0A9A91B4907}" type="pres">
      <dgm:prSet presAssocID="{B937C3CE-E18D-9D4D-8BF1-69D510C5B0F7}" presName="space" presStyleCnt="0"/>
      <dgm:spPr/>
    </dgm:pt>
    <dgm:pt modelId="{378BC139-D577-0C4E-952C-7755546F55A2}" type="pres">
      <dgm:prSet presAssocID="{C90FD4E1-3182-B247-A8E5-B5F72E3FFA13}" presName="linV" presStyleCnt="0"/>
      <dgm:spPr/>
    </dgm:pt>
    <dgm:pt modelId="{58D7260A-1F14-AC43-95AD-DE2639104EDF}" type="pres">
      <dgm:prSet presAssocID="{C90FD4E1-3182-B247-A8E5-B5F72E3FFA13}" presName="spVertical1" presStyleCnt="0"/>
      <dgm:spPr/>
    </dgm:pt>
    <dgm:pt modelId="{F3610795-D8C4-CB4E-A88C-B4EBF41D5892}" type="pres">
      <dgm:prSet presAssocID="{C90FD4E1-3182-B247-A8E5-B5F72E3FFA13}" presName="parTx" presStyleLbl="revTx" presStyleIdx="2" presStyleCnt="8">
        <dgm:presLayoutVars>
          <dgm:chMax val="0"/>
          <dgm:chPref val="0"/>
          <dgm:bulletEnabled val="1"/>
        </dgm:presLayoutVars>
      </dgm:prSet>
      <dgm:spPr/>
    </dgm:pt>
    <dgm:pt modelId="{06F98E3C-7AF3-8145-8ED9-A5C16D145B99}" type="pres">
      <dgm:prSet presAssocID="{C90FD4E1-3182-B247-A8E5-B5F72E3FFA13}" presName="spVertical2" presStyleCnt="0"/>
      <dgm:spPr/>
    </dgm:pt>
    <dgm:pt modelId="{42C362D1-E58D-5749-9C1F-83C283F78598}" type="pres">
      <dgm:prSet presAssocID="{C90FD4E1-3182-B247-A8E5-B5F72E3FFA13}" presName="spVertical3" presStyleCnt="0"/>
      <dgm:spPr/>
    </dgm:pt>
    <dgm:pt modelId="{01583BEE-D963-A34D-87D4-BD7E0D5DB1E1}" type="pres">
      <dgm:prSet presAssocID="{C90FD4E1-3182-B247-A8E5-B5F72E3FFA13}" presName="desTx" presStyleLbl="revTx" presStyleIdx="3" presStyleCnt="8">
        <dgm:presLayoutVars>
          <dgm:bulletEnabled val="1"/>
        </dgm:presLayoutVars>
      </dgm:prSet>
      <dgm:spPr/>
    </dgm:pt>
    <dgm:pt modelId="{787ACEA4-9DD9-DE42-A382-5F5D64ABE302}" type="pres">
      <dgm:prSet presAssocID="{4B648BF7-81B9-5F40-AC17-F3C4EED2896C}" presName="space" presStyleCnt="0"/>
      <dgm:spPr/>
    </dgm:pt>
    <dgm:pt modelId="{D1E1A9D7-17F4-394A-A311-4469BD917C26}" type="pres">
      <dgm:prSet presAssocID="{759A53C3-3BBC-6843-856F-8A9D973B0266}" presName="linV" presStyleCnt="0"/>
      <dgm:spPr/>
    </dgm:pt>
    <dgm:pt modelId="{575F5B91-AB92-E442-AE2B-074062B6A1A8}" type="pres">
      <dgm:prSet presAssocID="{759A53C3-3BBC-6843-856F-8A9D973B0266}" presName="spVertical1" presStyleCnt="0"/>
      <dgm:spPr/>
    </dgm:pt>
    <dgm:pt modelId="{9D6D9D00-A0A2-C842-BA5F-4B33C48212A5}" type="pres">
      <dgm:prSet presAssocID="{759A53C3-3BBC-6843-856F-8A9D973B0266}" presName="parTx" presStyleLbl="revTx" presStyleIdx="4" presStyleCnt="8">
        <dgm:presLayoutVars>
          <dgm:chMax val="0"/>
          <dgm:chPref val="0"/>
          <dgm:bulletEnabled val="1"/>
        </dgm:presLayoutVars>
      </dgm:prSet>
      <dgm:spPr/>
    </dgm:pt>
    <dgm:pt modelId="{5711E9C6-903A-0D4D-981C-6E82E0ACB786}" type="pres">
      <dgm:prSet presAssocID="{759A53C3-3BBC-6843-856F-8A9D973B0266}" presName="spVertical2" presStyleCnt="0"/>
      <dgm:spPr/>
    </dgm:pt>
    <dgm:pt modelId="{81665D28-7CE7-1C41-8A30-D65D2ED0C21E}" type="pres">
      <dgm:prSet presAssocID="{759A53C3-3BBC-6843-856F-8A9D973B0266}" presName="spVertical3" presStyleCnt="0"/>
      <dgm:spPr/>
    </dgm:pt>
    <dgm:pt modelId="{86B9F2F8-19A8-6D4C-A5C9-303350BFD602}" type="pres">
      <dgm:prSet presAssocID="{759A53C3-3BBC-6843-856F-8A9D973B0266}" presName="desTx" presStyleLbl="revTx" presStyleIdx="5" presStyleCnt="8">
        <dgm:presLayoutVars>
          <dgm:bulletEnabled val="1"/>
        </dgm:presLayoutVars>
      </dgm:prSet>
      <dgm:spPr/>
    </dgm:pt>
    <dgm:pt modelId="{E7F75BE0-B804-3E4F-8C5A-EA36780C387F}" type="pres">
      <dgm:prSet presAssocID="{95F0A072-FDF6-A34D-A002-6C675DD211D0}" presName="space" presStyleCnt="0"/>
      <dgm:spPr/>
    </dgm:pt>
    <dgm:pt modelId="{155088BF-4486-B449-B1D7-881AEFD8852C}" type="pres">
      <dgm:prSet presAssocID="{B99B3901-EF7D-FA46-972D-978A56463D20}" presName="linV" presStyleCnt="0"/>
      <dgm:spPr/>
    </dgm:pt>
    <dgm:pt modelId="{76E4B685-549C-F847-87FA-04F627ABFE6E}" type="pres">
      <dgm:prSet presAssocID="{B99B3901-EF7D-FA46-972D-978A56463D20}" presName="spVertical1" presStyleCnt="0"/>
      <dgm:spPr/>
    </dgm:pt>
    <dgm:pt modelId="{48771599-2764-884B-83FB-6F641425FF6B}" type="pres">
      <dgm:prSet presAssocID="{B99B3901-EF7D-FA46-972D-978A56463D20}" presName="parTx" presStyleLbl="revTx" presStyleIdx="6" presStyleCnt="8">
        <dgm:presLayoutVars>
          <dgm:chMax val="0"/>
          <dgm:chPref val="0"/>
          <dgm:bulletEnabled val="1"/>
        </dgm:presLayoutVars>
      </dgm:prSet>
      <dgm:spPr/>
    </dgm:pt>
    <dgm:pt modelId="{CE0A49C9-8BAE-AB43-9777-516285E73C8B}" type="pres">
      <dgm:prSet presAssocID="{B99B3901-EF7D-FA46-972D-978A56463D20}" presName="spVertical2" presStyleCnt="0"/>
      <dgm:spPr/>
    </dgm:pt>
    <dgm:pt modelId="{8B777A90-2FB6-2E4B-8E73-A73F64F8439D}" type="pres">
      <dgm:prSet presAssocID="{B99B3901-EF7D-FA46-972D-978A56463D20}" presName="spVertical3" presStyleCnt="0"/>
      <dgm:spPr/>
    </dgm:pt>
    <dgm:pt modelId="{16A9D3F1-B63E-0F42-9A6B-EC2B28F9C7F8}" type="pres">
      <dgm:prSet presAssocID="{B99B3901-EF7D-FA46-972D-978A56463D20}" presName="desTx" presStyleLbl="revTx" presStyleIdx="7" presStyleCnt="8">
        <dgm:presLayoutVars>
          <dgm:bulletEnabled val="1"/>
        </dgm:presLayoutVars>
      </dgm:prSet>
      <dgm:spPr/>
    </dgm:pt>
    <dgm:pt modelId="{EA20EFE2-E04D-2B40-BAB9-245EAB265296}" type="pres">
      <dgm:prSet presAssocID="{A1D754F3-C0C6-3B45-AE43-758A425CEACB}" presName="padding2" presStyleCnt="0"/>
      <dgm:spPr/>
    </dgm:pt>
    <dgm:pt modelId="{F87DAB86-12C5-8C4A-8E9C-8A5AB36AEBE8}" type="pres">
      <dgm:prSet presAssocID="{A1D754F3-C0C6-3B45-AE43-758A425CEACB}" presName="negArrow" presStyleCnt="0"/>
      <dgm:spPr/>
    </dgm:pt>
    <dgm:pt modelId="{3CFAD08B-0BD7-304A-B1CF-F20C915B44F4}" type="pres">
      <dgm:prSet presAssocID="{A1D754F3-C0C6-3B45-AE43-758A425CEACB}" presName="backgroundArrow" presStyleLbl="node1" presStyleIdx="0" presStyleCnt="1"/>
      <dgm:spPr/>
    </dgm:pt>
  </dgm:ptLst>
  <dgm:cxnLst>
    <dgm:cxn modelId="{03601D07-D2CB-8B43-8AF3-5230B1B7F5C3}" srcId="{A1D754F3-C0C6-3B45-AE43-758A425CEACB}" destId="{B99B3901-EF7D-FA46-972D-978A56463D20}" srcOrd="3" destOrd="0" parTransId="{07E59475-A6F1-274F-B496-12B7BE642B45}" sibTransId="{E1C3BA66-5995-5245-BB08-EA70DB26B2C4}"/>
    <dgm:cxn modelId="{09A5FA07-667B-0C44-B46D-5FD701C27B72}" type="presOf" srcId="{B464897A-F351-C840-9F0C-6DC856D54943}" destId="{86B9F2F8-19A8-6D4C-A5C9-303350BFD602}" srcOrd="0" destOrd="3" presId="urn:microsoft.com/office/officeart/2005/8/layout/hProcess3"/>
    <dgm:cxn modelId="{49312E0C-6AB6-4A4D-B9EF-D81C9219BE29}" type="presOf" srcId="{A1D754F3-C0C6-3B45-AE43-758A425CEACB}" destId="{1F65C220-2E91-D044-969F-C0389015313B}" srcOrd="0" destOrd="0" presId="urn:microsoft.com/office/officeart/2005/8/layout/hProcess3"/>
    <dgm:cxn modelId="{FE67A811-6DB2-1C46-B330-29B4C3D66ACB}" type="presOf" srcId="{759A53C3-3BBC-6843-856F-8A9D973B0266}" destId="{9D6D9D00-A0A2-C842-BA5F-4B33C48212A5}" srcOrd="0" destOrd="0" presId="urn:microsoft.com/office/officeart/2005/8/layout/hProcess3"/>
    <dgm:cxn modelId="{185C3733-D390-5E4D-A3E6-48172B228387}" srcId="{759A53C3-3BBC-6843-856F-8A9D973B0266}" destId="{CFB02D5E-9DCF-0046-92CE-498206EFA4A3}" srcOrd="2" destOrd="0" parTransId="{AEDA3E7B-C882-094B-95A4-9C2D99FBFEDE}" sibTransId="{94FB350F-419B-054B-93C1-1D7B22DB4BFD}"/>
    <dgm:cxn modelId="{DF407F35-65D0-BF46-855D-C879683B9A2B}" type="presOf" srcId="{82B71104-9099-4143-9D9F-D24AC439D9C2}" destId="{01583BEE-D963-A34D-87D4-BD7E0D5DB1E1}" srcOrd="0" destOrd="2" presId="urn:microsoft.com/office/officeart/2005/8/layout/hProcess3"/>
    <dgm:cxn modelId="{48B00B42-782B-B74E-9BF8-B5CAD72391B2}" type="presOf" srcId="{68F767A0-5307-B545-B27E-70B2A4F46A91}" destId="{86B9F2F8-19A8-6D4C-A5C9-303350BFD602}" srcOrd="0" destOrd="1" presId="urn:microsoft.com/office/officeart/2005/8/layout/hProcess3"/>
    <dgm:cxn modelId="{339A1743-9A9A-6F43-A270-D5B305F8C955}" srcId="{B304DADB-4FF8-7247-B143-63D0FD96556E}" destId="{0553F9D1-CC78-0D4F-90BA-CD51C6DE3703}" srcOrd="0" destOrd="0" parTransId="{66B517F5-52B4-BF41-83F6-AE4348EFC31F}" sibTransId="{183BE4D9-3789-384E-9FED-CCE8BDB6563C}"/>
    <dgm:cxn modelId="{45996E44-6EEB-3A4F-A98C-3C7334BCA57E}" srcId="{759A53C3-3BBC-6843-856F-8A9D973B0266}" destId="{68F767A0-5307-B545-B27E-70B2A4F46A91}" srcOrd="1" destOrd="0" parTransId="{D6E916F1-0C80-DF43-868F-9EED0FA5D4AA}" sibTransId="{B824D54F-9612-D548-9411-0E019E6C69A2}"/>
    <dgm:cxn modelId="{13BDB35E-ABCF-1049-8C65-6C11569759FB}" type="presOf" srcId="{CFB02D5E-9DCF-0046-92CE-498206EFA4A3}" destId="{86B9F2F8-19A8-6D4C-A5C9-303350BFD602}" srcOrd="0" destOrd="2" presId="urn:microsoft.com/office/officeart/2005/8/layout/hProcess3"/>
    <dgm:cxn modelId="{584D7E5F-3537-CC46-A38B-1DEE791CF232}" type="presOf" srcId="{EA8546E6-6C68-6F46-A9F9-68ADE8D94ED0}" destId="{86B9F2F8-19A8-6D4C-A5C9-303350BFD602}" srcOrd="0" destOrd="0" presId="urn:microsoft.com/office/officeart/2005/8/layout/hProcess3"/>
    <dgm:cxn modelId="{A4B20966-FF68-504B-8029-5F977C33D2EC}" type="presOf" srcId="{0553F9D1-CC78-0D4F-90BA-CD51C6DE3703}" destId="{73A3A95F-A38A-DF44-9515-7621BC91A073}" srcOrd="0" destOrd="0" presId="urn:microsoft.com/office/officeart/2005/8/layout/hProcess3"/>
    <dgm:cxn modelId="{2E7B8066-3DDD-324A-8F59-04A44E966EA4}" srcId="{C90FD4E1-3182-B247-A8E5-B5F72E3FFA13}" destId="{E6D7E74D-3C8A-A145-A068-96609369972B}" srcOrd="1" destOrd="0" parTransId="{C8B72FDE-E6DE-0C4C-8F1C-EB1F52183A7F}" sibTransId="{12A9F277-5091-9945-9778-6767240CDC54}"/>
    <dgm:cxn modelId="{2D687068-7034-FE45-ACF6-5BD406AF17FF}" type="presOf" srcId="{C9165704-020B-2841-B72D-8474DAE3B89D}" destId="{16A9D3F1-B63E-0F42-9A6B-EC2B28F9C7F8}" srcOrd="0" destOrd="3" presId="urn:microsoft.com/office/officeart/2005/8/layout/hProcess3"/>
    <dgm:cxn modelId="{C5800579-C8A3-A54B-B6D1-23FA830F9313}" type="presOf" srcId="{C90FD4E1-3182-B247-A8E5-B5F72E3FFA13}" destId="{F3610795-D8C4-CB4E-A88C-B4EBF41D5892}" srcOrd="0" destOrd="0" presId="urn:microsoft.com/office/officeart/2005/8/layout/hProcess3"/>
    <dgm:cxn modelId="{E769FD93-791E-B74E-9FC2-0C68E3121A9E}" srcId="{B99B3901-EF7D-FA46-972D-978A56463D20}" destId="{DE15BF50-4C32-F14E-9770-3FE219EAEB9C}" srcOrd="1" destOrd="0" parTransId="{8BC58348-A9A7-694C-AAAA-8DD38869BA16}" sibTransId="{88A8EB5E-156F-8949-95D3-2B9E5FE7FF64}"/>
    <dgm:cxn modelId="{BA682398-2584-1141-A3B6-60F80E05DF6C}" srcId="{B99B3901-EF7D-FA46-972D-978A56463D20}" destId="{C1554A1A-80F8-F249-97DC-F162405A80A5}" srcOrd="2" destOrd="0" parTransId="{E8DF86DB-DC31-6F43-A188-8D653CD716DE}" sibTransId="{1D4B0C09-7129-F646-B4AA-5C88E08FCAD8}"/>
    <dgm:cxn modelId="{BBB92498-6561-7E48-BBF4-D95ACE8702B5}" srcId="{C90FD4E1-3182-B247-A8E5-B5F72E3FFA13}" destId="{75E0F356-DF65-9F4F-A22F-C1AF390BAAAC}" srcOrd="0" destOrd="0" parTransId="{3AFF2643-23C1-F845-AB74-4D31CD9EBF77}" sibTransId="{9F516001-2F2E-D14D-967E-B79DAD2BEC5C}"/>
    <dgm:cxn modelId="{30E9C498-C76F-444A-AC4D-52988B1486CB}" type="presOf" srcId="{75E0F356-DF65-9F4F-A22F-C1AF390BAAAC}" destId="{01583BEE-D963-A34D-87D4-BD7E0D5DB1E1}" srcOrd="0" destOrd="0" presId="urn:microsoft.com/office/officeart/2005/8/layout/hProcess3"/>
    <dgm:cxn modelId="{2A9345AA-3392-0747-9EC5-636EB14D7B7F}" srcId="{A1D754F3-C0C6-3B45-AE43-758A425CEACB}" destId="{B304DADB-4FF8-7247-B143-63D0FD96556E}" srcOrd="0" destOrd="0" parTransId="{C7646AB9-C206-B647-B3B4-135F8CA17DA6}" sibTransId="{B937C3CE-E18D-9D4D-8BF1-69D510C5B0F7}"/>
    <dgm:cxn modelId="{0AB3AAAB-B5DC-3146-BAA9-E53D0304E821}" srcId="{B99B3901-EF7D-FA46-972D-978A56463D20}" destId="{C9165704-020B-2841-B72D-8474DAE3B89D}" srcOrd="3" destOrd="0" parTransId="{B52A9ECF-35D2-1042-8494-5A619A8B325F}" sibTransId="{3F7A0B27-D2CB-9549-AE19-E5105BCAC8F0}"/>
    <dgm:cxn modelId="{E85355AD-9C98-7A48-A793-071E56F47BB0}" type="presOf" srcId="{C1554A1A-80F8-F249-97DC-F162405A80A5}" destId="{16A9D3F1-B63E-0F42-9A6B-EC2B28F9C7F8}" srcOrd="0" destOrd="2" presId="urn:microsoft.com/office/officeart/2005/8/layout/hProcess3"/>
    <dgm:cxn modelId="{26D55CAD-7093-F949-A1EB-AA082B0E199F}" type="presOf" srcId="{DE15BF50-4C32-F14E-9770-3FE219EAEB9C}" destId="{16A9D3F1-B63E-0F42-9A6B-EC2B28F9C7F8}" srcOrd="0" destOrd="1" presId="urn:microsoft.com/office/officeart/2005/8/layout/hProcess3"/>
    <dgm:cxn modelId="{9BDC71AD-A33E-1648-B348-8600E20B2CC9}" type="presOf" srcId="{33EC822E-E795-EC4B-BE1F-C34DE10041EA}" destId="{16A9D3F1-B63E-0F42-9A6B-EC2B28F9C7F8}" srcOrd="0" destOrd="0" presId="urn:microsoft.com/office/officeart/2005/8/layout/hProcess3"/>
    <dgm:cxn modelId="{AC0764B9-B6C2-194F-9AFB-390E93BE9E22}" srcId="{C90FD4E1-3182-B247-A8E5-B5F72E3FFA13}" destId="{82B71104-9099-4143-9D9F-D24AC439D9C2}" srcOrd="2" destOrd="0" parTransId="{C6122A16-70FA-C54F-8CFF-B64B0575AAA6}" sibTransId="{F44FBE1D-5BA2-5048-AEA7-5EB239D72702}"/>
    <dgm:cxn modelId="{1FE31FC3-5AEE-5A40-821D-AE9BAD111DC9}" type="presOf" srcId="{E6D7E74D-3C8A-A145-A068-96609369972B}" destId="{01583BEE-D963-A34D-87D4-BD7E0D5DB1E1}" srcOrd="0" destOrd="1" presId="urn:microsoft.com/office/officeart/2005/8/layout/hProcess3"/>
    <dgm:cxn modelId="{8ED439CB-56B5-4F4E-9EF8-4BCEBB5021D6}" srcId="{759A53C3-3BBC-6843-856F-8A9D973B0266}" destId="{EA8546E6-6C68-6F46-A9F9-68ADE8D94ED0}" srcOrd="0" destOrd="0" parTransId="{96262D87-766D-3640-9F2C-652B356F6D10}" sibTransId="{57355C05-3A77-9740-A4A6-0A4162906089}"/>
    <dgm:cxn modelId="{EAD19CD2-8E5E-7949-A7E8-93F0CFFFD0A0}" srcId="{A1D754F3-C0C6-3B45-AE43-758A425CEACB}" destId="{C90FD4E1-3182-B247-A8E5-B5F72E3FFA13}" srcOrd="1" destOrd="0" parTransId="{6D978A5F-FE92-9B4D-BD05-008E690FD739}" sibTransId="{4B648BF7-81B9-5F40-AC17-F3C4EED2896C}"/>
    <dgm:cxn modelId="{E71285D5-E301-6A4D-A17B-453B5623DF36}" type="presOf" srcId="{B304DADB-4FF8-7247-B143-63D0FD96556E}" destId="{13475CDE-F5F8-0A41-AFBB-A459BC3FC9BF}" srcOrd="0" destOrd="0" presId="urn:microsoft.com/office/officeart/2005/8/layout/hProcess3"/>
    <dgm:cxn modelId="{D1B669E3-F162-B643-B136-F41CA5713FB4}" srcId="{759A53C3-3BBC-6843-856F-8A9D973B0266}" destId="{B464897A-F351-C840-9F0C-6DC856D54943}" srcOrd="3" destOrd="0" parTransId="{5523B8F1-FC78-B142-8615-C70B7A5A8737}" sibTransId="{26486BC8-701B-5548-B8DA-D3D0178A52E3}"/>
    <dgm:cxn modelId="{1141F6EE-C1AF-0D49-B109-D2816B2E7DCD}" srcId="{B99B3901-EF7D-FA46-972D-978A56463D20}" destId="{33EC822E-E795-EC4B-BE1F-C34DE10041EA}" srcOrd="0" destOrd="0" parTransId="{B8E38651-DDCE-8A45-9519-5BC4E16EDDF1}" sibTransId="{5B301450-FD3C-3A49-A4A4-7A9B3E1DB423}"/>
    <dgm:cxn modelId="{B77F30F6-3B91-1849-9C99-11A42A23FE4E}" type="presOf" srcId="{B99B3901-EF7D-FA46-972D-978A56463D20}" destId="{48771599-2764-884B-83FB-6F641425FF6B}" srcOrd="0" destOrd="0" presId="urn:microsoft.com/office/officeart/2005/8/layout/hProcess3"/>
    <dgm:cxn modelId="{9807A4FA-7754-C54A-9BDF-58C1EE5648D5}" srcId="{A1D754F3-C0C6-3B45-AE43-758A425CEACB}" destId="{759A53C3-3BBC-6843-856F-8A9D973B0266}" srcOrd="2" destOrd="0" parTransId="{71E6E056-7BD5-7B45-8034-883795AFB628}" sibTransId="{95F0A072-FDF6-A34D-A002-6C675DD211D0}"/>
    <dgm:cxn modelId="{EDBDB22C-B146-2D4D-81E2-9E60A6B6728D}" type="presParOf" srcId="{1F65C220-2E91-D044-969F-C0389015313B}" destId="{4C4BF24B-4532-F44C-B470-BF882BC30919}" srcOrd="0" destOrd="0" presId="urn:microsoft.com/office/officeart/2005/8/layout/hProcess3"/>
    <dgm:cxn modelId="{0B44F654-B662-5F43-BCE8-E24FC411573A}" type="presParOf" srcId="{1F65C220-2E91-D044-969F-C0389015313B}" destId="{FEE4F32C-D1E9-0F44-8332-1DBF05936CB9}" srcOrd="1" destOrd="0" presId="urn:microsoft.com/office/officeart/2005/8/layout/hProcess3"/>
    <dgm:cxn modelId="{EAFC40D6-3C4F-F746-A3F6-A7D4B247BADB}" type="presParOf" srcId="{FEE4F32C-D1E9-0F44-8332-1DBF05936CB9}" destId="{1534A696-E2B4-6D44-9B5F-D0AC1E6801E4}" srcOrd="0" destOrd="0" presId="urn:microsoft.com/office/officeart/2005/8/layout/hProcess3"/>
    <dgm:cxn modelId="{A0405C99-C6D2-F149-A984-29087C864EC4}" type="presParOf" srcId="{FEE4F32C-D1E9-0F44-8332-1DBF05936CB9}" destId="{88269BC5-FE9A-7D48-AFAF-D5055C8A8C0C}" srcOrd="1" destOrd="0" presId="urn:microsoft.com/office/officeart/2005/8/layout/hProcess3"/>
    <dgm:cxn modelId="{C85450A9-B2F3-B640-9C4B-FF43AAC4BCE2}" type="presParOf" srcId="{88269BC5-FE9A-7D48-AFAF-D5055C8A8C0C}" destId="{61781F5C-B36C-6448-BD13-42BEC5A08FB5}" srcOrd="0" destOrd="0" presId="urn:microsoft.com/office/officeart/2005/8/layout/hProcess3"/>
    <dgm:cxn modelId="{B78AC334-9C94-DE45-AAE1-3D45C6F6FE03}" type="presParOf" srcId="{88269BC5-FE9A-7D48-AFAF-D5055C8A8C0C}" destId="{13475CDE-F5F8-0A41-AFBB-A459BC3FC9BF}" srcOrd="1" destOrd="0" presId="urn:microsoft.com/office/officeart/2005/8/layout/hProcess3"/>
    <dgm:cxn modelId="{B2C714A8-C004-474E-9C41-1C63F73F5359}" type="presParOf" srcId="{88269BC5-FE9A-7D48-AFAF-D5055C8A8C0C}" destId="{248DC32D-A2C7-D448-A3ED-49D2F0D48C93}" srcOrd="2" destOrd="0" presId="urn:microsoft.com/office/officeart/2005/8/layout/hProcess3"/>
    <dgm:cxn modelId="{A2BDC4C2-EC73-AE4B-853F-26F25D76E80A}" type="presParOf" srcId="{88269BC5-FE9A-7D48-AFAF-D5055C8A8C0C}" destId="{B83423B6-540E-914A-9ED5-FD22477DEE7C}" srcOrd="3" destOrd="0" presId="urn:microsoft.com/office/officeart/2005/8/layout/hProcess3"/>
    <dgm:cxn modelId="{874087AE-2BC9-3C4A-97C4-57E3078E3ED8}" type="presParOf" srcId="{88269BC5-FE9A-7D48-AFAF-D5055C8A8C0C}" destId="{73A3A95F-A38A-DF44-9515-7621BC91A073}" srcOrd="4" destOrd="0" presId="urn:microsoft.com/office/officeart/2005/8/layout/hProcess3"/>
    <dgm:cxn modelId="{A8A40DB9-7413-A04F-BD5B-57A68ECDE6A9}" type="presParOf" srcId="{FEE4F32C-D1E9-0F44-8332-1DBF05936CB9}" destId="{AFCFCF99-FFD6-A24B-9DBC-D0A9A91B4907}" srcOrd="2" destOrd="0" presId="urn:microsoft.com/office/officeart/2005/8/layout/hProcess3"/>
    <dgm:cxn modelId="{1D07F428-6828-F74F-9C78-AF10DD573F6D}" type="presParOf" srcId="{FEE4F32C-D1E9-0F44-8332-1DBF05936CB9}" destId="{378BC139-D577-0C4E-952C-7755546F55A2}" srcOrd="3" destOrd="0" presId="urn:microsoft.com/office/officeart/2005/8/layout/hProcess3"/>
    <dgm:cxn modelId="{6B4D8898-C513-EC42-AA14-3CDB76A992D6}" type="presParOf" srcId="{378BC139-D577-0C4E-952C-7755546F55A2}" destId="{58D7260A-1F14-AC43-95AD-DE2639104EDF}" srcOrd="0" destOrd="0" presId="urn:microsoft.com/office/officeart/2005/8/layout/hProcess3"/>
    <dgm:cxn modelId="{64DEC83C-D9CD-1E41-821C-8458D3D96D5E}" type="presParOf" srcId="{378BC139-D577-0C4E-952C-7755546F55A2}" destId="{F3610795-D8C4-CB4E-A88C-B4EBF41D5892}" srcOrd="1" destOrd="0" presId="urn:microsoft.com/office/officeart/2005/8/layout/hProcess3"/>
    <dgm:cxn modelId="{564DF2D7-E995-7846-987E-880197705053}" type="presParOf" srcId="{378BC139-D577-0C4E-952C-7755546F55A2}" destId="{06F98E3C-7AF3-8145-8ED9-A5C16D145B99}" srcOrd="2" destOrd="0" presId="urn:microsoft.com/office/officeart/2005/8/layout/hProcess3"/>
    <dgm:cxn modelId="{69F03B62-1A32-0C4D-876A-1327CC7AA9F9}" type="presParOf" srcId="{378BC139-D577-0C4E-952C-7755546F55A2}" destId="{42C362D1-E58D-5749-9C1F-83C283F78598}" srcOrd="3" destOrd="0" presId="urn:microsoft.com/office/officeart/2005/8/layout/hProcess3"/>
    <dgm:cxn modelId="{2D751B05-379E-E64E-A0EF-521EA8826DFE}" type="presParOf" srcId="{378BC139-D577-0C4E-952C-7755546F55A2}" destId="{01583BEE-D963-A34D-87D4-BD7E0D5DB1E1}" srcOrd="4" destOrd="0" presId="urn:microsoft.com/office/officeart/2005/8/layout/hProcess3"/>
    <dgm:cxn modelId="{668B79E9-2C6A-EE42-9946-8AA6B025AC45}" type="presParOf" srcId="{FEE4F32C-D1E9-0F44-8332-1DBF05936CB9}" destId="{787ACEA4-9DD9-DE42-A382-5F5D64ABE302}" srcOrd="4" destOrd="0" presId="urn:microsoft.com/office/officeart/2005/8/layout/hProcess3"/>
    <dgm:cxn modelId="{12E3C1B4-3254-ED46-8CDF-883F9C490668}" type="presParOf" srcId="{FEE4F32C-D1E9-0F44-8332-1DBF05936CB9}" destId="{D1E1A9D7-17F4-394A-A311-4469BD917C26}" srcOrd="5" destOrd="0" presId="urn:microsoft.com/office/officeart/2005/8/layout/hProcess3"/>
    <dgm:cxn modelId="{F51A640E-3177-724E-94AC-EF9F0574AF22}" type="presParOf" srcId="{D1E1A9D7-17F4-394A-A311-4469BD917C26}" destId="{575F5B91-AB92-E442-AE2B-074062B6A1A8}" srcOrd="0" destOrd="0" presId="urn:microsoft.com/office/officeart/2005/8/layout/hProcess3"/>
    <dgm:cxn modelId="{0FD7405C-995B-9F40-9659-2A587B83F602}" type="presParOf" srcId="{D1E1A9D7-17F4-394A-A311-4469BD917C26}" destId="{9D6D9D00-A0A2-C842-BA5F-4B33C48212A5}" srcOrd="1" destOrd="0" presId="urn:microsoft.com/office/officeart/2005/8/layout/hProcess3"/>
    <dgm:cxn modelId="{1C1BC518-0978-3E41-A5D1-68B302D568A0}" type="presParOf" srcId="{D1E1A9D7-17F4-394A-A311-4469BD917C26}" destId="{5711E9C6-903A-0D4D-981C-6E82E0ACB786}" srcOrd="2" destOrd="0" presId="urn:microsoft.com/office/officeart/2005/8/layout/hProcess3"/>
    <dgm:cxn modelId="{38B05BE7-29BB-694B-A899-3C169FC97B3F}" type="presParOf" srcId="{D1E1A9D7-17F4-394A-A311-4469BD917C26}" destId="{81665D28-7CE7-1C41-8A30-D65D2ED0C21E}" srcOrd="3" destOrd="0" presId="urn:microsoft.com/office/officeart/2005/8/layout/hProcess3"/>
    <dgm:cxn modelId="{D6B23AA6-AF5B-E047-A065-63BFE2E06B11}" type="presParOf" srcId="{D1E1A9D7-17F4-394A-A311-4469BD917C26}" destId="{86B9F2F8-19A8-6D4C-A5C9-303350BFD602}" srcOrd="4" destOrd="0" presId="urn:microsoft.com/office/officeart/2005/8/layout/hProcess3"/>
    <dgm:cxn modelId="{AA0CF4E8-B914-174F-81E4-414CEC898A66}" type="presParOf" srcId="{FEE4F32C-D1E9-0F44-8332-1DBF05936CB9}" destId="{E7F75BE0-B804-3E4F-8C5A-EA36780C387F}" srcOrd="6" destOrd="0" presId="urn:microsoft.com/office/officeart/2005/8/layout/hProcess3"/>
    <dgm:cxn modelId="{73857F22-90C2-D94D-B38F-7D54057EFBF7}" type="presParOf" srcId="{FEE4F32C-D1E9-0F44-8332-1DBF05936CB9}" destId="{155088BF-4486-B449-B1D7-881AEFD8852C}" srcOrd="7" destOrd="0" presId="urn:microsoft.com/office/officeart/2005/8/layout/hProcess3"/>
    <dgm:cxn modelId="{6FAF561B-23A4-9640-835A-8A6E7C83752C}" type="presParOf" srcId="{155088BF-4486-B449-B1D7-881AEFD8852C}" destId="{76E4B685-549C-F847-87FA-04F627ABFE6E}" srcOrd="0" destOrd="0" presId="urn:microsoft.com/office/officeart/2005/8/layout/hProcess3"/>
    <dgm:cxn modelId="{3D8E2771-C072-E44A-916B-EC1642BCA0D9}" type="presParOf" srcId="{155088BF-4486-B449-B1D7-881AEFD8852C}" destId="{48771599-2764-884B-83FB-6F641425FF6B}" srcOrd="1" destOrd="0" presId="urn:microsoft.com/office/officeart/2005/8/layout/hProcess3"/>
    <dgm:cxn modelId="{4798AED1-7FA6-0945-8878-114DCBC525B8}" type="presParOf" srcId="{155088BF-4486-B449-B1D7-881AEFD8852C}" destId="{CE0A49C9-8BAE-AB43-9777-516285E73C8B}" srcOrd="2" destOrd="0" presId="urn:microsoft.com/office/officeart/2005/8/layout/hProcess3"/>
    <dgm:cxn modelId="{EF0ECFEB-69E6-4049-B0DF-F549451436DC}" type="presParOf" srcId="{155088BF-4486-B449-B1D7-881AEFD8852C}" destId="{8B777A90-2FB6-2E4B-8E73-A73F64F8439D}" srcOrd="3" destOrd="0" presId="urn:microsoft.com/office/officeart/2005/8/layout/hProcess3"/>
    <dgm:cxn modelId="{C7C81DE9-7AFE-4645-A181-0C5782DF6AE0}" type="presParOf" srcId="{155088BF-4486-B449-B1D7-881AEFD8852C}" destId="{16A9D3F1-B63E-0F42-9A6B-EC2B28F9C7F8}" srcOrd="4" destOrd="0" presId="urn:microsoft.com/office/officeart/2005/8/layout/hProcess3"/>
    <dgm:cxn modelId="{5829026E-26C2-D546-A460-439CDCC9A859}" type="presParOf" srcId="{FEE4F32C-D1E9-0F44-8332-1DBF05936CB9}" destId="{EA20EFE2-E04D-2B40-BAB9-245EAB265296}" srcOrd="8" destOrd="0" presId="urn:microsoft.com/office/officeart/2005/8/layout/hProcess3"/>
    <dgm:cxn modelId="{687E8E8E-11CD-4941-AFC1-8D4A60E5C949}" type="presParOf" srcId="{FEE4F32C-D1E9-0F44-8332-1DBF05936CB9}" destId="{F87DAB86-12C5-8C4A-8E9C-8A5AB36AEBE8}" srcOrd="9" destOrd="0" presId="urn:microsoft.com/office/officeart/2005/8/layout/hProcess3"/>
    <dgm:cxn modelId="{71F5F9F7-839C-2B4D-9B2D-C3CD5D006668}" type="presParOf" srcId="{FEE4F32C-D1E9-0F44-8332-1DBF05936CB9}" destId="{3CFAD08B-0BD7-304A-B1CF-F20C915B44F4}" srcOrd="10"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6F6FBC-8302-4140-9394-C9C3AF526F58}" type="doc">
      <dgm:prSet loTypeId="urn:microsoft.com/office/officeart/2005/8/layout/radial3" loCatId="" qsTypeId="urn:microsoft.com/office/officeart/2005/8/quickstyle/simple1" qsCatId="simple" csTypeId="urn:microsoft.com/office/officeart/2005/8/colors/accent1_2" csCatId="accent1" phldr="1"/>
      <dgm:spPr/>
      <dgm:t>
        <a:bodyPr/>
        <a:lstStyle/>
        <a:p>
          <a:endParaRPr lang="en-US"/>
        </a:p>
      </dgm:t>
    </dgm:pt>
    <dgm:pt modelId="{5691213F-1E76-9B4F-991B-5B650364F4A0}">
      <dgm:prSet phldrT="[Text]"/>
      <dgm:spPr/>
      <dgm:t>
        <a:bodyPr/>
        <a:lstStyle/>
        <a:p>
          <a:r>
            <a:rPr lang="en-US" dirty="0"/>
            <a:t>YOU</a:t>
          </a:r>
        </a:p>
      </dgm:t>
    </dgm:pt>
    <dgm:pt modelId="{2671C014-0BFC-B641-84AF-FE08820BF7EA}" type="parTrans" cxnId="{8B01512F-0C38-2041-8336-9A677450551E}">
      <dgm:prSet/>
      <dgm:spPr/>
      <dgm:t>
        <a:bodyPr/>
        <a:lstStyle/>
        <a:p>
          <a:endParaRPr lang="en-US"/>
        </a:p>
      </dgm:t>
    </dgm:pt>
    <dgm:pt modelId="{CBE5E23D-1F71-8540-BAB8-A757FB2B3E8A}" type="sibTrans" cxnId="{8B01512F-0C38-2041-8336-9A677450551E}">
      <dgm:prSet/>
      <dgm:spPr/>
      <dgm:t>
        <a:bodyPr/>
        <a:lstStyle/>
        <a:p>
          <a:endParaRPr lang="en-US"/>
        </a:p>
      </dgm:t>
    </dgm:pt>
    <dgm:pt modelId="{DE94F5E9-13BB-904E-B200-6C5CDC1A0E77}">
      <dgm:prSet phldrT="[Text]"/>
      <dgm:spPr/>
      <dgm:t>
        <a:bodyPr/>
        <a:lstStyle/>
        <a:p>
          <a:r>
            <a:rPr lang="en-US" dirty="0"/>
            <a:t>Engineers</a:t>
          </a:r>
        </a:p>
      </dgm:t>
    </dgm:pt>
    <dgm:pt modelId="{8E76867F-29BA-DD4D-92CA-F77A47682B4E}" type="parTrans" cxnId="{2F04A603-2266-0042-841F-DB121718251B}">
      <dgm:prSet/>
      <dgm:spPr/>
      <dgm:t>
        <a:bodyPr/>
        <a:lstStyle/>
        <a:p>
          <a:endParaRPr lang="en-US"/>
        </a:p>
      </dgm:t>
    </dgm:pt>
    <dgm:pt modelId="{8A7AEE7C-AB88-144A-94C1-2611C4CA8C1F}" type="sibTrans" cxnId="{2F04A603-2266-0042-841F-DB121718251B}">
      <dgm:prSet/>
      <dgm:spPr/>
      <dgm:t>
        <a:bodyPr/>
        <a:lstStyle/>
        <a:p>
          <a:endParaRPr lang="en-US"/>
        </a:p>
      </dgm:t>
    </dgm:pt>
    <dgm:pt modelId="{668B3CC8-C452-4340-BBC3-AAA6E7DAAC00}">
      <dgm:prSet phldrT="[Text]"/>
      <dgm:spPr/>
      <dgm:t>
        <a:bodyPr/>
        <a:lstStyle/>
        <a:p>
          <a:r>
            <a:rPr lang="en-US" dirty="0"/>
            <a:t>Scientists</a:t>
          </a:r>
        </a:p>
      </dgm:t>
    </dgm:pt>
    <dgm:pt modelId="{C602DB81-2AD5-E54D-8D1A-0D609273E455}" type="parTrans" cxnId="{087B7451-5520-1C4A-B867-6525FA99C9E2}">
      <dgm:prSet/>
      <dgm:spPr/>
      <dgm:t>
        <a:bodyPr/>
        <a:lstStyle/>
        <a:p>
          <a:endParaRPr lang="en-US"/>
        </a:p>
      </dgm:t>
    </dgm:pt>
    <dgm:pt modelId="{7D6BBFA5-A9ED-084B-862D-FB28EE61E304}" type="sibTrans" cxnId="{087B7451-5520-1C4A-B867-6525FA99C9E2}">
      <dgm:prSet/>
      <dgm:spPr/>
      <dgm:t>
        <a:bodyPr/>
        <a:lstStyle/>
        <a:p>
          <a:endParaRPr lang="en-US"/>
        </a:p>
      </dgm:t>
    </dgm:pt>
    <dgm:pt modelId="{C73D898E-B0FA-1442-86A1-22FBC55C62CC}">
      <dgm:prSet phldrT="[Text]"/>
      <dgm:spPr/>
      <dgm:t>
        <a:bodyPr/>
        <a:lstStyle/>
        <a:p>
          <a:r>
            <a:rPr lang="en-US" dirty="0"/>
            <a:t>Computer Scientists</a:t>
          </a:r>
        </a:p>
      </dgm:t>
    </dgm:pt>
    <dgm:pt modelId="{F248CFE1-5188-5147-AB09-FCA9B6353FA3}" type="parTrans" cxnId="{FDE46402-9874-D14F-B924-CF6829CFD45D}">
      <dgm:prSet/>
      <dgm:spPr/>
      <dgm:t>
        <a:bodyPr/>
        <a:lstStyle/>
        <a:p>
          <a:endParaRPr lang="en-US"/>
        </a:p>
      </dgm:t>
    </dgm:pt>
    <dgm:pt modelId="{65FD8D45-F967-4E42-A5DF-5786EAFDE993}" type="sibTrans" cxnId="{FDE46402-9874-D14F-B924-CF6829CFD45D}">
      <dgm:prSet/>
      <dgm:spPr/>
      <dgm:t>
        <a:bodyPr/>
        <a:lstStyle/>
        <a:p>
          <a:endParaRPr lang="en-US"/>
        </a:p>
      </dgm:t>
    </dgm:pt>
    <dgm:pt modelId="{9A966C19-C84B-384E-9D6A-5F001B62A29C}">
      <dgm:prSet phldrT="[Text]"/>
      <dgm:spPr/>
      <dgm:t>
        <a:bodyPr/>
        <a:lstStyle/>
        <a:p>
          <a:r>
            <a:rPr lang="en-US" dirty="0"/>
            <a:t>Philosophers</a:t>
          </a:r>
        </a:p>
      </dgm:t>
    </dgm:pt>
    <dgm:pt modelId="{9C81C5DB-6B2F-6C46-8BC4-D0EE1D234DAF}" type="parTrans" cxnId="{2B069222-ED18-9844-AE06-E901E5DBA116}">
      <dgm:prSet/>
      <dgm:spPr/>
      <dgm:t>
        <a:bodyPr/>
        <a:lstStyle/>
        <a:p>
          <a:endParaRPr lang="en-US"/>
        </a:p>
      </dgm:t>
    </dgm:pt>
    <dgm:pt modelId="{E0688DB4-2607-994E-A908-514935476A66}" type="sibTrans" cxnId="{2B069222-ED18-9844-AE06-E901E5DBA116}">
      <dgm:prSet/>
      <dgm:spPr/>
      <dgm:t>
        <a:bodyPr/>
        <a:lstStyle/>
        <a:p>
          <a:endParaRPr lang="en-US"/>
        </a:p>
      </dgm:t>
    </dgm:pt>
    <dgm:pt modelId="{F6BE722A-BD3B-6F4E-BF9C-F37FF96632EA}">
      <dgm:prSet phldrT="[Text]"/>
      <dgm:spPr/>
      <dgm:t>
        <a:bodyPr/>
        <a:lstStyle/>
        <a:p>
          <a:r>
            <a:rPr lang="en-US" dirty="0"/>
            <a:t>Mathematicians</a:t>
          </a:r>
        </a:p>
      </dgm:t>
    </dgm:pt>
    <dgm:pt modelId="{7604D664-5BE5-794B-BD6B-FEE5DA93D996}" type="parTrans" cxnId="{92803C2C-5488-A247-9797-31DA48ED1566}">
      <dgm:prSet/>
      <dgm:spPr/>
      <dgm:t>
        <a:bodyPr/>
        <a:lstStyle/>
        <a:p>
          <a:endParaRPr lang="en-US"/>
        </a:p>
      </dgm:t>
    </dgm:pt>
    <dgm:pt modelId="{D4D6AA8D-D239-F04C-AD2F-2F882F48C7DC}" type="sibTrans" cxnId="{92803C2C-5488-A247-9797-31DA48ED1566}">
      <dgm:prSet/>
      <dgm:spPr/>
      <dgm:t>
        <a:bodyPr/>
        <a:lstStyle/>
        <a:p>
          <a:endParaRPr lang="en-US"/>
        </a:p>
      </dgm:t>
    </dgm:pt>
    <dgm:pt modelId="{A2743D82-A98B-7C45-AA40-B4AA7FBA2A4E}">
      <dgm:prSet phldrT="[Text]"/>
      <dgm:spPr/>
      <dgm:t>
        <a:bodyPr/>
        <a:lstStyle/>
        <a:p>
          <a:r>
            <a:rPr lang="en-US" dirty="0"/>
            <a:t>Librarians</a:t>
          </a:r>
        </a:p>
      </dgm:t>
    </dgm:pt>
    <dgm:pt modelId="{A6CCA053-ED01-3846-8B7B-3E6780F7BFC8}" type="parTrans" cxnId="{648736E5-5CB3-A44D-AB33-31B7CC6B6249}">
      <dgm:prSet/>
      <dgm:spPr/>
    </dgm:pt>
    <dgm:pt modelId="{3A20F315-5140-1E49-9E53-EDD340012D5E}" type="sibTrans" cxnId="{648736E5-5CB3-A44D-AB33-31B7CC6B6249}">
      <dgm:prSet/>
      <dgm:spPr/>
    </dgm:pt>
    <dgm:pt modelId="{360F8890-A3ED-8047-AFDC-98C97F2B2CB5}" type="pres">
      <dgm:prSet presAssocID="{CB6F6FBC-8302-4140-9394-C9C3AF526F58}" presName="composite" presStyleCnt="0">
        <dgm:presLayoutVars>
          <dgm:chMax val="1"/>
          <dgm:dir/>
          <dgm:resizeHandles val="exact"/>
        </dgm:presLayoutVars>
      </dgm:prSet>
      <dgm:spPr/>
    </dgm:pt>
    <dgm:pt modelId="{5ED66986-E3E6-1343-A232-0A4B254C51D0}" type="pres">
      <dgm:prSet presAssocID="{CB6F6FBC-8302-4140-9394-C9C3AF526F58}" presName="radial" presStyleCnt="0">
        <dgm:presLayoutVars>
          <dgm:animLvl val="ctr"/>
        </dgm:presLayoutVars>
      </dgm:prSet>
      <dgm:spPr/>
    </dgm:pt>
    <dgm:pt modelId="{B1D27524-A09A-1748-80F3-30D29D34D2CE}" type="pres">
      <dgm:prSet presAssocID="{5691213F-1E76-9B4F-991B-5B650364F4A0}" presName="centerShape" presStyleLbl="vennNode1" presStyleIdx="0" presStyleCnt="7"/>
      <dgm:spPr/>
    </dgm:pt>
    <dgm:pt modelId="{9CCA52C8-C3C7-8A47-9E0F-2B07BA172D8F}" type="pres">
      <dgm:prSet presAssocID="{DE94F5E9-13BB-904E-B200-6C5CDC1A0E77}" presName="node" presStyleLbl="vennNode1" presStyleIdx="1" presStyleCnt="7">
        <dgm:presLayoutVars>
          <dgm:bulletEnabled val="1"/>
        </dgm:presLayoutVars>
      </dgm:prSet>
      <dgm:spPr/>
    </dgm:pt>
    <dgm:pt modelId="{8F816C95-1D8B-064B-8F08-C0F7D71F8097}" type="pres">
      <dgm:prSet presAssocID="{668B3CC8-C452-4340-BBC3-AAA6E7DAAC00}" presName="node" presStyleLbl="vennNode1" presStyleIdx="2" presStyleCnt="7">
        <dgm:presLayoutVars>
          <dgm:bulletEnabled val="1"/>
        </dgm:presLayoutVars>
      </dgm:prSet>
      <dgm:spPr/>
    </dgm:pt>
    <dgm:pt modelId="{B5FCAE23-1770-8E49-81EA-A88979BAE1B6}" type="pres">
      <dgm:prSet presAssocID="{C73D898E-B0FA-1442-86A1-22FBC55C62CC}" presName="node" presStyleLbl="vennNode1" presStyleIdx="3" presStyleCnt="7">
        <dgm:presLayoutVars>
          <dgm:bulletEnabled val="1"/>
        </dgm:presLayoutVars>
      </dgm:prSet>
      <dgm:spPr/>
    </dgm:pt>
    <dgm:pt modelId="{B5701CA0-E3AD-704A-BFAB-6135CBEDF75E}" type="pres">
      <dgm:prSet presAssocID="{9A966C19-C84B-384E-9D6A-5F001B62A29C}" presName="node" presStyleLbl="vennNode1" presStyleIdx="4" presStyleCnt="7">
        <dgm:presLayoutVars>
          <dgm:bulletEnabled val="1"/>
        </dgm:presLayoutVars>
      </dgm:prSet>
      <dgm:spPr/>
    </dgm:pt>
    <dgm:pt modelId="{0B749EB4-DFF1-0143-AC03-08A932B20F5F}" type="pres">
      <dgm:prSet presAssocID="{F6BE722A-BD3B-6F4E-BF9C-F37FF96632EA}" presName="node" presStyleLbl="vennNode1" presStyleIdx="5" presStyleCnt="7">
        <dgm:presLayoutVars>
          <dgm:bulletEnabled val="1"/>
        </dgm:presLayoutVars>
      </dgm:prSet>
      <dgm:spPr/>
    </dgm:pt>
    <dgm:pt modelId="{440DFC1B-1675-3345-A86F-6571C176ED90}" type="pres">
      <dgm:prSet presAssocID="{A2743D82-A98B-7C45-AA40-B4AA7FBA2A4E}" presName="node" presStyleLbl="vennNode1" presStyleIdx="6" presStyleCnt="7">
        <dgm:presLayoutVars>
          <dgm:bulletEnabled val="1"/>
        </dgm:presLayoutVars>
      </dgm:prSet>
      <dgm:spPr/>
    </dgm:pt>
  </dgm:ptLst>
  <dgm:cxnLst>
    <dgm:cxn modelId="{FDE46402-9874-D14F-B924-CF6829CFD45D}" srcId="{5691213F-1E76-9B4F-991B-5B650364F4A0}" destId="{C73D898E-B0FA-1442-86A1-22FBC55C62CC}" srcOrd="2" destOrd="0" parTransId="{F248CFE1-5188-5147-AB09-FCA9B6353FA3}" sibTransId="{65FD8D45-F967-4E42-A5DF-5786EAFDE993}"/>
    <dgm:cxn modelId="{2F04A603-2266-0042-841F-DB121718251B}" srcId="{5691213F-1E76-9B4F-991B-5B650364F4A0}" destId="{DE94F5E9-13BB-904E-B200-6C5CDC1A0E77}" srcOrd="0" destOrd="0" parTransId="{8E76867F-29BA-DD4D-92CA-F77A47682B4E}" sibTransId="{8A7AEE7C-AB88-144A-94C1-2611C4CA8C1F}"/>
    <dgm:cxn modelId="{2B069222-ED18-9844-AE06-E901E5DBA116}" srcId="{5691213F-1E76-9B4F-991B-5B650364F4A0}" destId="{9A966C19-C84B-384E-9D6A-5F001B62A29C}" srcOrd="3" destOrd="0" parTransId="{9C81C5DB-6B2F-6C46-8BC4-D0EE1D234DAF}" sibTransId="{E0688DB4-2607-994E-A908-514935476A66}"/>
    <dgm:cxn modelId="{92803C2C-5488-A247-9797-31DA48ED1566}" srcId="{5691213F-1E76-9B4F-991B-5B650364F4A0}" destId="{F6BE722A-BD3B-6F4E-BF9C-F37FF96632EA}" srcOrd="4" destOrd="0" parTransId="{7604D664-5BE5-794B-BD6B-FEE5DA93D996}" sibTransId="{D4D6AA8D-D239-F04C-AD2F-2F882F48C7DC}"/>
    <dgm:cxn modelId="{40A5782C-8CA3-F54B-9E16-7B090E716266}" type="presOf" srcId="{CB6F6FBC-8302-4140-9394-C9C3AF526F58}" destId="{360F8890-A3ED-8047-AFDC-98C97F2B2CB5}" srcOrd="0" destOrd="0" presId="urn:microsoft.com/office/officeart/2005/8/layout/radial3"/>
    <dgm:cxn modelId="{8B01512F-0C38-2041-8336-9A677450551E}" srcId="{CB6F6FBC-8302-4140-9394-C9C3AF526F58}" destId="{5691213F-1E76-9B4F-991B-5B650364F4A0}" srcOrd="0" destOrd="0" parTransId="{2671C014-0BFC-B641-84AF-FE08820BF7EA}" sibTransId="{CBE5E23D-1F71-8540-BAB8-A757FB2B3E8A}"/>
    <dgm:cxn modelId="{33CF9230-68C3-4840-802A-C642CA020A71}" type="presOf" srcId="{668B3CC8-C452-4340-BBC3-AAA6E7DAAC00}" destId="{8F816C95-1D8B-064B-8F08-C0F7D71F8097}" srcOrd="0" destOrd="0" presId="urn:microsoft.com/office/officeart/2005/8/layout/radial3"/>
    <dgm:cxn modelId="{68CE3035-E32B-0546-8A41-27A75E2FCDF8}" type="presOf" srcId="{A2743D82-A98B-7C45-AA40-B4AA7FBA2A4E}" destId="{440DFC1B-1675-3345-A86F-6571C176ED90}" srcOrd="0" destOrd="0" presId="urn:microsoft.com/office/officeart/2005/8/layout/radial3"/>
    <dgm:cxn modelId="{69414A35-0465-DF40-A23E-DB6771FF10E6}" type="presOf" srcId="{C73D898E-B0FA-1442-86A1-22FBC55C62CC}" destId="{B5FCAE23-1770-8E49-81EA-A88979BAE1B6}" srcOrd="0" destOrd="0" presId="urn:microsoft.com/office/officeart/2005/8/layout/radial3"/>
    <dgm:cxn modelId="{087B7451-5520-1C4A-B867-6525FA99C9E2}" srcId="{5691213F-1E76-9B4F-991B-5B650364F4A0}" destId="{668B3CC8-C452-4340-BBC3-AAA6E7DAAC00}" srcOrd="1" destOrd="0" parTransId="{C602DB81-2AD5-E54D-8D1A-0D609273E455}" sibTransId="{7D6BBFA5-A9ED-084B-862D-FB28EE61E304}"/>
    <dgm:cxn modelId="{D3DF4090-BFE6-FE4F-8AFF-76D0E2000C3A}" type="presOf" srcId="{5691213F-1E76-9B4F-991B-5B650364F4A0}" destId="{B1D27524-A09A-1748-80F3-30D29D34D2CE}" srcOrd="0" destOrd="0" presId="urn:microsoft.com/office/officeart/2005/8/layout/radial3"/>
    <dgm:cxn modelId="{2A074F9C-D991-BE4A-A820-E7B28E9E8E8C}" type="presOf" srcId="{9A966C19-C84B-384E-9D6A-5F001B62A29C}" destId="{B5701CA0-E3AD-704A-BFAB-6135CBEDF75E}" srcOrd="0" destOrd="0" presId="urn:microsoft.com/office/officeart/2005/8/layout/radial3"/>
    <dgm:cxn modelId="{528652C8-3167-4345-A232-C7AC59DD0C93}" type="presOf" srcId="{DE94F5E9-13BB-904E-B200-6C5CDC1A0E77}" destId="{9CCA52C8-C3C7-8A47-9E0F-2B07BA172D8F}" srcOrd="0" destOrd="0" presId="urn:microsoft.com/office/officeart/2005/8/layout/radial3"/>
    <dgm:cxn modelId="{87CD4CCE-8DF5-0B41-9668-DAD6853A2784}" type="presOf" srcId="{F6BE722A-BD3B-6F4E-BF9C-F37FF96632EA}" destId="{0B749EB4-DFF1-0143-AC03-08A932B20F5F}" srcOrd="0" destOrd="0" presId="urn:microsoft.com/office/officeart/2005/8/layout/radial3"/>
    <dgm:cxn modelId="{648736E5-5CB3-A44D-AB33-31B7CC6B6249}" srcId="{5691213F-1E76-9B4F-991B-5B650364F4A0}" destId="{A2743D82-A98B-7C45-AA40-B4AA7FBA2A4E}" srcOrd="5" destOrd="0" parTransId="{A6CCA053-ED01-3846-8B7B-3E6780F7BFC8}" sibTransId="{3A20F315-5140-1E49-9E53-EDD340012D5E}"/>
    <dgm:cxn modelId="{625FA753-7F54-1747-B8AC-97D95B399396}" type="presParOf" srcId="{360F8890-A3ED-8047-AFDC-98C97F2B2CB5}" destId="{5ED66986-E3E6-1343-A232-0A4B254C51D0}" srcOrd="0" destOrd="0" presId="urn:microsoft.com/office/officeart/2005/8/layout/radial3"/>
    <dgm:cxn modelId="{70264452-9F9C-EF47-A324-573EF25B9CFD}" type="presParOf" srcId="{5ED66986-E3E6-1343-A232-0A4B254C51D0}" destId="{B1D27524-A09A-1748-80F3-30D29D34D2CE}" srcOrd="0" destOrd="0" presId="urn:microsoft.com/office/officeart/2005/8/layout/radial3"/>
    <dgm:cxn modelId="{2D7FB460-5E4E-6245-8BD1-A87220CD7B7C}" type="presParOf" srcId="{5ED66986-E3E6-1343-A232-0A4B254C51D0}" destId="{9CCA52C8-C3C7-8A47-9E0F-2B07BA172D8F}" srcOrd="1" destOrd="0" presId="urn:microsoft.com/office/officeart/2005/8/layout/radial3"/>
    <dgm:cxn modelId="{BCF2AD96-8C34-F546-928B-21C8CF0FB5B9}" type="presParOf" srcId="{5ED66986-E3E6-1343-A232-0A4B254C51D0}" destId="{8F816C95-1D8B-064B-8F08-C0F7D71F8097}" srcOrd="2" destOrd="0" presId="urn:microsoft.com/office/officeart/2005/8/layout/radial3"/>
    <dgm:cxn modelId="{A8CDCF34-8CB1-B348-A38C-A84BB1A36077}" type="presParOf" srcId="{5ED66986-E3E6-1343-A232-0A4B254C51D0}" destId="{B5FCAE23-1770-8E49-81EA-A88979BAE1B6}" srcOrd="3" destOrd="0" presId="urn:microsoft.com/office/officeart/2005/8/layout/radial3"/>
    <dgm:cxn modelId="{0E6FE47B-EA48-4D45-A90F-BFBF6EA4DB75}" type="presParOf" srcId="{5ED66986-E3E6-1343-A232-0A4B254C51D0}" destId="{B5701CA0-E3AD-704A-BFAB-6135CBEDF75E}" srcOrd="4" destOrd="0" presId="urn:microsoft.com/office/officeart/2005/8/layout/radial3"/>
    <dgm:cxn modelId="{29AA54BE-17D0-F341-9533-013C15591E6B}" type="presParOf" srcId="{5ED66986-E3E6-1343-A232-0A4B254C51D0}" destId="{0B749EB4-DFF1-0143-AC03-08A932B20F5F}" srcOrd="5" destOrd="0" presId="urn:microsoft.com/office/officeart/2005/8/layout/radial3"/>
    <dgm:cxn modelId="{DA543EA9-6EF2-A54A-BB41-B2D446B3E74F}" type="presParOf" srcId="{5ED66986-E3E6-1343-A232-0A4B254C51D0}" destId="{440DFC1B-1675-3345-A86F-6571C176ED90}" srcOrd="6"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FAD08B-0BD7-304A-B1CF-F20C915B44F4}">
      <dsp:nvSpPr>
        <dsp:cNvPr id="0" name=""/>
        <dsp:cNvSpPr/>
      </dsp:nvSpPr>
      <dsp:spPr>
        <a:xfrm>
          <a:off x="0" y="154177"/>
          <a:ext cx="7604125" cy="1584000"/>
        </a:xfrm>
        <a:prstGeom prst="rightArrow">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A9D3F1-B63E-0F42-9A6B-EC2B28F9C7F8}">
      <dsp:nvSpPr>
        <dsp:cNvPr id="0" name=""/>
        <dsp:cNvSpPr/>
      </dsp:nvSpPr>
      <dsp:spPr>
        <a:xfrm>
          <a:off x="5488485" y="1421377"/>
          <a:ext cx="1355227" cy="2733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Ambiguity control</a:t>
          </a:r>
        </a:p>
        <a:p>
          <a:pPr marL="171450" lvl="1" indent="-171450" algn="l" defTabSz="755650">
            <a:lnSpc>
              <a:spcPct val="90000"/>
            </a:lnSpc>
            <a:spcBef>
              <a:spcPct val="0"/>
            </a:spcBef>
            <a:spcAft>
              <a:spcPct val="15000"/>
            </a:spcAft>
            <a:buChar char="•"/>
          </a:pPr>
          <a:r>
            <a:rPr lang="en-US" sz="1700" kern="1200" dirty="0"/>
            <a:t>Synonym control</a:t>
          </a:r>
        </a:p>
        <a:p>
          <a:pPr marL="171450" lvl="1" indent="-171450" algn="l" defTabSz="755650">
            <a:lnSpc>
              <a:spcPct val="90000"/>
            </a:lnSpc>
            <a:spcBef>
              <a:spcPct val="0"/>
            </a:spcBef>
            <a:spcAft>
              <a:spcPct val="15000"/>
            </a:spcAft>
            <a:buChar char="•"/>
          </a:pPr>
          <a:r>
            <a:rPr lang="en-US" sz="1700" kern="1200" dirty="0"/>
            <a:t>Formal hierarchical relationships</a:t>
          </a:r>
        </a:p>
        <a:p>
          <a:pPr marL="171450" lvl="1" indent="-171450" algn="l" defTabSz="755650">
            <a:lnSpc>
              <a:spcPct val="90000"/>
            </a:lnSpc>
            <a:spcBef>
              <a:spcPct val="0"/>
            </a:spcBef>
            <a:spcAft>
              <a:spcPct val="15000"/>
            </a:spcAft>
            <a:buChar char="•"/>
          </a:pPr>
          <a:r>
            <a:rPr lang="en-US" sz="1700" kern="1200" dirty="0"/>
            <a:t>Semantic associative relationships</a:t>
          </a:r>
        </a:p>
      </dsp:txBody>
      <dsp:txXfrm>
        <a:off x="5488485" y="1421377"/>
        <a:ext cx="1355227" cy="2733618"/>
      </dsp:txXfrm>
    </dsp:sp>
    <dsp:sp modelId="{48771599-2764-884B-83FB-6F641425FF6B}">
      <dsp:nvSpPr>
        <dsp:cNvPr id="0" name=""/>
        <dsp:cNvSpPr/>
      </dsp:nvSpPr>
      <dsp:spPr>
        <a:xfrm>
          <a:off x="5488485" y="550177"/>
          <a:ext cx="1355227" cy="7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3520" rIns="0" bIns="223520" numCol="1" spcCol="1270" anchor="ctr" anchorCtr="0">
          <a:noAutofit/>
        </a:bodyPr>
        <a:lstStyle/>
        <a:p>
          <a:pPr marL="0" lvl="0" indent="0" algn="l" defTabSz="977900">
            <a:lnSpc>
              <a:spcPct val="90000"/>
            </a:lnSpc>
            <a:spcBef>
              <a:spcPct val="0"/>
            </a:spcBef>
            <a:spcAft>
              <a:spcPct val="35000"/>
            </a:spcAft>
            <a:buNone/>
          </a:pPr>
          <a:r>
            <a:rPr lang="en-US" sz="2200" kern="1200" dirty="0"/>
            <a:t>Ontology</a:t>
          </a:r>
        </a:p>
      </dsp:txBody>
      <dsp:txXfrm>
        <a:off x="5488485" y="550177"/>
        <a:ext cx="1355227" cy="792000"/>
      </dsp:txXfrm>
    </dsp:sp>
    <dsp:sp modelId="{86B9F2F8-19A8-6D4C-A5C9-303350BFD602}">
      <dsp:nvSpPr>
        <dsp:cNvPr id="0" name=""/>
        <dsp:cNvSpPr/>
      </dsp:nvSpPr>
      <dsp:spPr>
        <a:xfrm>
          <a:off x="3862212" y="1421377"/>
          <a:ext cx="1355227" cy="2733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Ambiguity control</a:t>
          </a:r>
        </a:p>
        <a:p>
          <a:pPr marL="171450" lvl="1" indent="-171450" algn="l" defTabSz="755650">
            <a:lnSpc>
              <a:spcPct val="90000"/>
            </a:lnSpc>
            <a:spcBef>
              <a:spcPct val="0"/>
            </a:spcBef>
            <a:spcAft>
              <a:spcPct val="15000"/>
            </a:spcAft>
            <a:buChar char="•"/>
          </a:pPr>
          <a:r>
            <a:rPr lang="en-US" sz="1700" kern="1200" dirty="0"/>
            <a:t>Synonym control (U/UF)</a:t>
          </a:r>
        </a:p>
        <a:p>
          <a:pPr marL="171450" lvl="1" indent="-171450" algn="l" defTabSz="755650">
            <a:lnSpc>
              <a:spcPct val="90000"/>
            </a:lnSpc>
            <a:spcBef>
              <a:spcPct val="0"/>
            </a:spcBef>
            <a:spcAft>
              <a:spcPct val="15000"/>
            </a:spcAft>
            <a:buChar char="•"/>
          </a:pPr>
          <a:r>
            <a:rPr lang="en-US" sz="1700" kern="1200" dirty="0"/>
            <a:t>Hierarchical relationships (BT/NT)</a:t>
          </a:r>
        </a:p>
        <a:p>
          <a:pPr marL="171450" lvl="1" indent="-171450" algn="l" defTabSz="755650">
            <a:lnSpc>
              <a:spcPct val="90000"/>
            </a:lnSpc>
            <a:spcBef>
              <a:spcPct val="0"/>
            </a:spcBef>
            <a:spcAft>
              <a:spcPct val="15000"/>
            </a:spcAft>
            <a:buChar char="•"/>
          </a:pPr>
          <a:r>
            <a:rPr lang="en-US" sz="1700" kern="1200" dirty="0"/>
            <a:t>Associative relationships (RT)</a:t>
          </a:r>
        </a:p>
      </dsp:txBody>
      <dsp:txXfrm>
        <a:off x="3862212" y="1421377"/>
        <a:ext cx="1355227" cy="2733618"/>
      </dsp:txXfrm>
    </dsp:sp>
    <dsp:sp modelId="{9D6D9D00-A0A2-C842-BA5F-4B33C48212A5}">
      <dsp:nvSpPr>
        <dsp:cNvPr id="0" name=""/>
        <dsp:cNvSpPr/>
      </dsp:nvSpPr>
      <dsp:spPr>
        <a:xfrm>
          <a:off x="3862212" y="550177"/>
          <a:ext cx="1355227" cy="7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3520" rIns="0" bIns="223520" numCol="1" spcCol="1270" anchor="ctr" anchorCtr="0">
          <a:noAutofit/>
        </a:bodyPr>
        <a:lstStyle/>
        <a:p>
          <a:pPr marL="0" lvl="0" indent="0" algn="l" defTabSz="977900">
            <a:lnSpc>
              <a:spcPct val="90000"/>
            </a:lnSpc>
            <a:spcBef>
              <a:spcPct val="0"/>
            </a:spcBef>
            <a:spcAft>
              <a:spcPct val="35000"/>
            </a:spcAft>
            <a:buNone/>
          </a:pPr>
          <a:r>
            <a:rPr lang="en-US" sz="2200" kern="1200" dirty="0"/>
            <a:t>Thesaurus</a:t>
          </a:r>
        </a:p>
      </dsp:txBody>
      <dsp:txXfrm>
        <a:off x="3862212" y="550177"/>
        <a:ext cx="1355227" cy="792000"/>
      </dsp:txXfrm>
    </dsp:sp>
    <dsp:sp modelId="{01583BEE-D963-A34D-87D4-BD7E0D5DB1E1}">
      <dsp:nvSpPr>
        <dsp:cNvPr id="0" name=""/>
        <dsp:cNvSpPr/>
      </dsp:nvSpPr>
      <dsp:spPr>
        <a:xfrm>
          <a:off x="2235939" y="1421377"/>
          <a:ext cx="1355227" cy="2733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Ambiguity control</a:t>
          </a:r>
        </a:p>
        <a:p>
          <a:pPr marL="171450" lvl="1" indent="-171450" algn="l" defTabSz="755650">
            <a:lnSpc>
              <a:spcPct val="90000"/>
            </a:lnSpc>
            <a:spcBef>
              <a:spcPct val="0"/>
            </a:spcBef>
            <a:spcAft>
              <a:spcPct val="15000"/>
            </a:spcAft>
            <a:buChar char="•"/>
          </a:pPr>
          <a:r>
            <a:rPr lang="en-US" sz="1700" kern="1200" dirty="0"/>
            <a:t>Synonym control</a:t>
          </a:r>
        </a:p>
        <a:p>
          <a:pPr marL="171450" lvl="1" indent="-171450" algn="l" defTabSz="755650">
            <a:lnSpc>
              <a:spcPct val="90000"/>
            </a:lnSpc>
            <a:spcBef>
              <a:spcPct val="0"/>
            </a:spcBef>
            <a:spcAft>
              <a:spcPct val="15000"/>
            </a:spcAft>
            <a:buChar char="•"/>
          </a:pPr>
          <a:r>
            <a:rPr lang="en-US" sz="1700" kern="1200" dirty="0"/>
            <a:t>Hierarchical relationships</a:t>
          </a:r>
        </a:p>
      </dsp:txBody>
      <dsp:txXfrm>
        <a:off x="2235939" y="1421377"/>
        <a:ext cx="1355227" cy="2733618"/>
      </dsp:txXfrm>
    </dsp:sp>
    <dsp:sp modelId="{F3610795-D8C4-CB4E-A88C-B4EBF41D5892}">
      <dsp:nvSpPr>
        <dsp:cNvPr id="0" name=""/>
        <dsp:cNvSpPr/>
      </dsp:nvSpPr>
      <dsp:spPr>
        <a:xfrm>
          <a:off x="2235939" y="550177"/>
          <a:ext cx="1355227" cy="7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3520" rIns="0" bIns="223520" numCol="1" spcCol="1270" anchor="ctr" anchorCtr="0">
          <a:noAutofit/>
        </a:bodyPr>
        <a:lstStyle/>
        <a:p>
          <a:pPr marL="0" lvl="0" indent="0" algn="l" defTabSz="977900">
            <a:lnSpc>
              <a:spcPct val="90000"/>
            </a:lnSpc>
            <a:spcBef>
              <a:spcPct val="0"/>
            </a:spcBef>
            <a:spcAft>
              <a:spcPct val="35000"/>
            </a:spcAft>
            <a:buNone/>
          </a:pPr>
          <a:r>
            <a:rPr lang="en-US" sz="2200" kern="1200" dirty="0"/>
            <a:t>Taxonomy</a:t>
          </a:r>
        </a:p>
      </dsp:txBody>
      <dsp:txXfrm>
        <a:off x="2235939" y="550177"/>
        <a:ext cx="1355227" cy="792000"/>
      </dsp:txXfrm>
    </dsp:sp>
    <dsp:sp modelId="{73A3A95F-A38A-DF44-9515-7621BC91A073}">
      <dsp:nvSpPr>
        <dsp:cNvPr id="0" name=""/>
        <dsp:cNvSpPr/>
      </dsp:nvSpPr>
      <dsp:spPr>
        <a:xfrm>
          <a:off x="609666" y="1421377"/>
          <a:ext cx="1355227" cy="2733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Ambiguity control</a:t>
          </a:r>
        </a:p>
      </dsp:txBody>
      <dsp:txXfrm>
        <a:off x="609666" y="1421377"/>
        <a:ext cx="1355227" cy="2733618"/>
      </dsp:txXfrm>
    </dsp:sp>
    <dsp:sp modelId="{13475CDE-F5F8-0A41-AFBB-A459BC3FC9BF}">
      <dsp:nvSpPr>
        <dsp:cNvPr id="0" name=""/>
        <dsp:cNvSpPr/>
      </dsp:nvSpPr>
      <dsp:spPr>
        <a:xfrm>
          <a:off x="609666" y="550177"/>
          <a:ext cx="1355227" cy="7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3520" rIns="0" bIns="223520" numCol="1" spcCol="1270" anchor="ctr" anchorCtr="0">
          <a:noAutofit/>
        </a:bodyPr>
        <a:lstStyle/>
        <a:p>
          <a:pPr marL="0" lvl="0" indent="0" algn="l" defTabSz="977900">
            <a:lnSpc>
              <a:spcPct val="90000"/>
            </a:lnSpc>
            <a:spcBef>
              <a:spcPct val="0"/>
            </a:spcBef>
            <a:spcAft>
              <a:spcPct val="35000"/>
            </a:spcAft>
            <a:buNone/>
          </a:pPr>
          <a:r>
            <a:rPr lang="en-US" sz="2200" kern="1200" dirty="0"/>
            <a:t>List</a:t>
          </a:r>
        </a:p>
      </dsp:txBody>
      <dsp:txXfrm>
        <a:off x="609666" y="550177"/>
        <a:ext cx="1355227" cy="792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27524-A09A-1748-80F3-30D29D34D2CE}">
      <dsp:nvSpPr>
        <dsp:cNvPr id="0" name=""/>
        <dsp:cNvSpPr/>
      </dsp:nvSpPr>
      <dsp:spPr>
        <a:xfrm>
          <a:off x="2295413" y="1081310"/>
          <a:ext cx="2693791" cy="269379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YOU</a:t>
          </a:r>
        </a:p>
      </dsp:txBody>
      <dsp:txXfrm>
        <a:off x="2689910" y="1475807"/>
        <a:ext cx="1904797" cy="1904797"/>
      </dsp:txXfrm>
    </dsp:sp>
    <dsp:sp modelId="{9CCA52C8-C3C7-8A47-9E0F-2B07BA172D8F}">
      <dsp:nvSpPr>
        <dsp:cNvPr id="0" name=""/>
        <dsp:cNvSpPr/>
      </dsp:nvSpPr>
      <dsp:spPr>
        <a:xfrm>
          <a:off x="2968861" y="480"/>
          <a:ext cx="1346895" cy="134689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Engineers</a:t>
          </a:r>
        </a:p>
      </dsp:txBody>
      <dsp:txXfrm>
        <a:off x="3166109" y="197728"/>
        <a:ext cx="952399" cy="952399"/>
      </dsp:txXfrm>
    </dsp:sp>
    <dsp:sp modelId="{8F816C95-1D8B-064B-8F08-C0F7D71F8097}">
      <dsp:nvSpPr>
        <dsp:cNvPr id="0" name=""/>
        <dsp:cNvSpPr/>
      </dsp:nvSpPr>
      <dsp:spPr>
        <a:xfrm>
          <a:off x="4488110" y="877619"/>
          <a:ext cx="1346895" cy="134689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Scientists</a:t>
          </a:r>
        </a:p>
      </dsp:txBody>
      <dsp:txXfrm>
        <a:off x="4685358" y="1074867"/>
        <a:ext cx="952399" cy="952399"/>
      </dsp:txXfrm>
    </dsp:sp>
    <dsp:sp modelId="{B5FCAE23-1770-8E49-81EA-A88979BAE1B6}">
      <dsp:nvSpPr>
        <dsp:cNvPr id="0" name=""/>
        <dsp:cNvSpPr/>
      </dsp:nvSpPr>
      <dsp:spPr>
        <a:xfrm>
          <a:off x="4488110" y="2631896"/>
          <a:ext cx="1346895" cy="134689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Computer Scientists</a:t>
          </a:r>
        </a:p>
      </dsp:txBody>
      <dsp:txXfrm>
        <a:off x="4685358" y="2829144"/>
        <a:ext cx="952399" cy="952399"/>
      </dsp:txXfrm>
    </dsp:sp>
    <dsp:sp modelId="{B5701CA0-E3AD-704A-BFAB-6135CBEDF75E}">
      <dsp:nvSpPr>
        <dsp:cNvPr id="0" name=""/>
        <dsp:cNvSpPr/>
      </dsp:nvSpPr>
      <dsp:spPr>
        <a:xfrm>
          <a:off x="2968861" y="3509035"/>
          <a:ext cx="1346895" cy="134689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Philosophers</a:t>
          </a:r>
        </a:p>
      </dsp:txBody>
      <dsp:txXfrm>
        <a:off x="3166109" y="3706283"/>
        <a:ext cx="952399" cy="952399"/>
      </dsp:txXfrm>
    </dsp:sp>
    <dsp:sp modelId="{0B749EB4-DFF1-0143-AC03-08A932B20F5F}">
      <dsp:nvSpPr>
        <dsp:cNvPr id="0" name=""/>
        <dsp:cNvSpPr/>
      </dsp:nvSpPr>
      <dsp:spPr>
        <a:xfrm>
          <a:off x="1449612" y="2631896"/>
          <a:ext cx="1346895" cy="134689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Mathematicians</a:t>
          </a:r>
        </a:p>
      </dsp:txBody>
      <dsp:txXfrm>
        <a:off x="1646860" y="2829144"/>
        <a:ext cx="952399" cy="952399"/>
      </dsp:txXfrm>
    </dsp:sp>
    <dsp:sp modelId="{440DFC1B-1675-3345-A86F-6571C176ED90}">
      <dsp:nvSpPr>
        <dsp:cNvPr id="0" name=""/>
        <dsp:cNvSpPr/>
      </dsp:nvSpPr>
      <dsp:spPr>
        <a:xfrm>
          <a:off x="1449612" y="877619"/>
          <a:ext cx="1346895" cy="134689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Librarians</a:t>
          </a:r>
        </a:p>
      </dsp:txBody>
      <dsp:txXfrm>
        <a:off x="1646860" y="1074867"/>
        <a:ext cx="952399" cy="95239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8B8976-C9AA-CC49-BA29-F0766058D5D8}" type="datetimeFigureOut">
              <a:rPr lang="en-US" smtClean="0"/>
              <a:t>2/15/19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D1AE1-B75F-BC45-9D04-F8D02D04CB98}" type="slidenum">
              <a:rPr lang="en-US" smtClean="0"/>
              <a:t>‹#›</a:t>
            </a:fld>
            <a:endParaRPr lang="en-US"/>
          </a:p>
        </p:txBody>
      </p:sp>
    </p:spTree>
    <p:extLst>
      <p:ext uri="{BB962C8B-B14F-4D97-AF65-F5344CB8AC3E}">
        <p14:creationId xmlns:p14="http://schemas.microsoft.com/office/powerpoint/2010/main" val="1744639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obi-ontology.org/" TargetMode="External"/><Relationship Id="rId3" Type="http://schemas.openxmlformats.org/officeDocument/2006/relationships/hyperlink" Target="https://en.wikipedia.org/wiki/Internationalized_resource_identifier" TargetMode="External"/><Relationship Id="rId7" Type="http://schemas.openxmlformats.org/officeDocument/2006/relationships/hyperlink" Target="http://obofoundry.org/wiki/index.php/PATO:Main_Pag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www.ncbi.nlm.nih.gov/Taxonomy/Browser/wwwtax.cgi" TargetMode="External"/><Relationship Id="rId5" Type="http://schemas.openxmlformats.org/officeDocument/2006/relationships/hyperlink" Target="http://www.obofoundry.org/wiki/index.php/NCBITaxon:Main_Page" TargetMode="External"/><Relationship Id="rId10" Type="http://schemas.openxmlformats.org/officeDocument/2006/relationships/hyperlink" Target="http://obofoundry.org/cgi-bin/detail.cgi?id=mouse_pathology" TargetMode="External"/><Relationship Id="rId4" Type="http://schemas.openxmlformats.org/officeDocument/2006/relationships/hyperlink" Target="http://orcid.org/" TargetMode="External"/><Relationship Id="rId9" Type="http://schemas.openxmlformats.org/officeDocument/2006/relationships/hyperlink" Target="http://uberon.or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OHSU-Library/obo-tutorial/blob/master/examples/data-before.csv"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HTTP"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Domain_name" TargetMode="External"/><Relationship Id="rId5" Type="http://schemas.openxmlformats.org/officeDocument/2006/relationships/hyperlink" Target="https://en.wikipedia.org/wiki/IP_address" TargetMode="External"/><Relationship Id="rId4" Type="http://schemas.openxmlformats.org/officeDocument/2006/relationships/hyperlink" Target="https://en.wikipedia.org/wiki/HTTP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Uniform_resource_name" TargetMode="External"/><Relationship Id="rId7" Type="http://schemas.openxmlformats.org/officeDocument/2006/relationships/hyperlink" Target="https://en.wikipedia.org/wiki/Universal_Character_Set"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en.wikipedia.org/wiki/Internationalized_Resource_Identifier" TargetMode="External"/><Relationship Id="rId5" Type="http://schemas.openxmlformats.org/officeDocument/2006/relationships/hyperlink" Target="https://en.wikipedia.org/wiki/ASCII" TargetMode="External"/><Relationship Id="rId4" Type="http://schemas.openxmlformats.org/officeDocument/2006/relationships/hyperlink" Target="https://en.wikipedia.org/wiki/Uniform_resource_identifier"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obofoundry.org/id-policy.s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purl.obolibrary.org/obo/OBI_0000070" TargetMode="External"/><Relationship Id="rId4" Type="http://schemas.openxmlformats.org/officeDocument/2006/relationships/hyperlink" Target="http://purl.obolibrary.org/obo/"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PUR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www.w3.org/Provider/Style/URI.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OHSU-Library/obo-tutorial/blob/master/examples/data-before.csv"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github.com/ISA-tools/OntoMaton#readme" TargetMode="External"/><Relationship Id="rId3" Type="http://schemas.openxmlformats.org/officeDocument/2006/relationships/hyperlink" Target="http://ontobee.org/" TargetMode="External"/><Relationship Id="rId7" Type="http://schemas.openxmlformats.org/officeDocument/2006/relationships/hyperlink" Target="https://github.com/OHSU-Library/obo-tutorial/blob/master/docs" TargetMode="External"/><Relationship Id="rId12" Type="http://schemas.openxmlformats.org/officeDocument/2006/relationships/hyperlink" Target="http://sourceforge.net/"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www.ebi.ac.uk/ols/index" TargetMode="External"/><Relationship Id="rId11" Type="http://schemas.openxmlformats.org/officeDocument/2006/relationships/hyperlink" Target="https://github.com/" TargetMode="External"/><Relationship Id="rId5" Type="http://schemas.openxmlformats.org/officeDocument/2006/relationships/hyperlink" Target="http://bioportal.bioontology.org/" TargetMode="External"/><Relationship Id="rId10" Type="http://schemas.openxmlformats.org/officeDocument/2006/relationships/hyperlink" Target="http://obofoundry.org/" TargetMode="External"/><Relationship Id="rId4" Type="http://schemas.openxmlformats.org/officeDocument/2006/relationships/hyperlink" Target="http://purl.obolibrary.org/obo/OBI_0000070" TargetMode="External"/><Relationship Id="rId9" Type="http://schemas.openxmlformats.org/officeDocument/2006/relationships/hyperlink" Target="https://docs.google.com/spreadsheet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w3.org/TR/owl2-overview/"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protege.stanford.edu/"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obofoundry.github.io/principles/fp-012-naming-conventions.html" TargetMode="External"/><Relationship Id="rId13" Type="http://schemas.openxmlformats.org/officeDocument/2006/relationships/hyperlink" Target="http://purl.obolibrary.org/obo/BFO_0000001" TargetMode="External"/><Relationship Id="rId18" Type="http://schemas.openxmlformats.org/officeDocument/2006/relationships/hyperlink" Target="http://purl.obolibrary.org/obo/IAO_0000125" TargetMode="External"/><Relationship Id="rId26" Type="http://schemas.openxmlformats.org/officeDocument/2006/relationships/hyperlink" Target="http://www.obofoundry.org/wiki/index.php/FP_009_users" TargetMode="External"/><Relationship Id="rId3" Type="http://schemas.openxmlformats.org/officeDocument/2006/relationships/hyperlink" Target="http://obofoundry.github.io/principles/fp-001-open.html" TargetMode="External"/><Relationship Id="rId21" Type="http://schemas.openxmlformats.org/officeDocument/2006/relationships/hyperlink" Target="http://purl.obolibrary.org/obo/IAO_0000428" TargetMode="External"/><Relationship Id="rId7" Type="http://schemas.openxmlformats.org/officeDocument/2006/relationships/hyperlink" Target="http://purl.obolibrary.org/obo/IAO_0000111" TargetMode="External"/><Relationship Id="rId12" Type="http://schemas.openxmlformats.org/officeDocument/2006/relationships/hyperlink" Target="https://github.com/BFO-ontology/BFO" TargetMode="External"/><Relationship Id="rId17" Type="http://schemas.openxmlformats.org/officeDocument/2006/relationships/hyperlink" Target="http://purl.obolibrary.org/obo/IAO_0000122" TargetMode="External"/><Relationship Id="rId25" Type="http://schemas.openxmlformats.org/officeDocument/2006/relationships/hyperlink" Target="http://purl.obolibrary.org/obo/IAO_0000124" TargetMode="External"/><Relationship Id="rId2" Type="http://schemas.openxmlformats.org/officeDocument/2006/relationships/slide" Target="../slides/slide44.xml"/><Relationship Id="rId16" Type="http://schemas.openxmlformats.org/officeDocument/2006/relationships/hyperlink" Target="http://purl.obolibrary.org/obo/IAO_0000114" TargetMode="External"/><Relationship Id="rId20" Type="http://schemas.openxmlformats.org/officeDocument/2006/relationships/hyperlink" Target="http://purl.obolibrary.org/obo/IAO_0000123" TargetMode="External"/><Relationship Id="rId29" Type="http://schemas.openxmlformats.org/officeDocument/2006/relationships/hyperlink" Target="http://www.obofoundry.org/wiki/index.php/FP_016_maintenance" TargetMode="External"/><Relationship Id="rId1" Type="http://schemas.openxmlformats.org/officeDocument/2006/relationships/notesMaster" Target="../notesMasters/notesMaster1.xml"/><Relationship Id="rId6" Type="http://schemas.openxmlformats.org/officeDocument/2006/relationships/hyperlink" Target="http://www.obofoundry.org/id-policy.html" TargetMode="External"/><Relationship Id="rId11" Type="http://schemas.openxmlformats.org/officeDocument/2006/relationships/hyperlink" Target="http://www.obofoundry.org/wiki/index.php/FP_006_textual_definitions" TargetMode="External"/><Relationship Id="rId24" Type="http://schemas.openxmlformats.org/officeDocument/2006/relationships/hyperlink" Target="http://purl.obolibrary.org/obo/IAO_0000002" TargetMode="External"/><Relationship Id="rId5" Type="http://schemas.openxmlformats.org/officeDocument/2006/relationships/hyperlink" Target="http://obofoundry.github.io/principles/fp-003-uris.html" TargetMode="External"/><Relationship Id="rId15" Type="http://schemas.openxmlformats.org/officeDocument/2006/relationships/hyperlink" Target="http://purl.obolibrary.org/obo/IAO_0000231" TargetMode="External"/><Relationship Id="rId23" Type="http://schemas.openxmlformats.org/officeDocument/2006/relationships/hyperlink" Target="http://purl.obolibrary.org/obo/IAO_0000423" TargetMode="External"/><Relationship Id="rId28" Type="http://schemas.openxmlformats.org/officeDocument/2006/relationships/hyperlink" Target="http://www.obofoundry.org/wiki/index.php/FP_011_locus_of_authority" TargetMode="External"/><Relationship Id="rId10" Type="http://schemas.openxmlformats.org/officeDocument/2006/relationships/hyperlink" Target="http://www.obofoundry.org/wiki/index.php/FP_012_naming_conventions" TargetMode="External"/><Relationship Id="rId19" Type="http://schemas.openxmlformats.org/officeDocument/2006/relationships/hyperlink" Target="http://purl.obolibrary.org/obo/IAO_0000120" TargetMode="External"/><Relationship Id="rId4" Type="http://schemas.openxmlformats.org/officeDocument/2006/relationships/hyperlink" Target="https://creativecommons.org/licenses/by/3.0/" TargetMode="External"/><Relationship Id="rId9" Type="http://schemas.openxmlformats.org/officeDocument/2006/relationships/hyperlink" Target="https://github.com/information-artifact-ontology/IAO/wiki/OntologyMetadata" TargetMode="External"/><Relationship Id="rId14" Type="http://schemas.openxmlformats.org/officeDocument/2006/relationships/hyperlink" Target="http://www.w3.org/2002/07/owl#deprecated" TargetMode="External"/><Relationship Id="rId22" Type="http://schemas.openxmlformats.org/officeDocument/2006/relationships/hyperlink" Target="http://purl.obolibrary.org/obo/IAO_0000121" TargetMode="External"/><Relationship Id="rId27" Type="http://schemas.openxmlformats.org/officeDocument/2006/relationships/hyperlink" Target="http://www.obofoundry.org/wiki/index.php/FP_010_collaboration"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OHSU-Library/obo-tutorial/blob/master/examples/data-before.csv"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docs.google.com/spreadsheets/d/16_CcUQc5bgAiJn2VALGp537uQzavInd5tyqzTbNvQLI/edit?usp=sharing"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iospress.metapress.com/content/h54m2237310v13x1/"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purl.obolibrary.org/obo/NCBITaxon_10090" TargetMode="External"/><Relationship Id="rId5" Type="http://schemas.openxmlformats.org/officeDocument/2006/relationships/hyperlink" Target="http://purl.obolibrary.org/obo/NCBITaxon_40674" TargetMode="External"/><Relationship Id="rId4" Type="http://schemas.openxmlformats.org/officeDocument/2006/relationships/hyperlink" Target="http://purl.obolibrary.org/obo/NCBITaxon_9606"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OHSU-Library/obo-tutorial/raw/master/examples/application.owl"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github.com/OHSU-Library/obo-tutorial/blob/master/docs/processing-data.md"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www.w3.org/TR/rdf-schema/" TargetMode="External"/><Relationship Id="rId3" Type="http://schemas.openxmlformats.org/officeDocument/2006/relationships/hyperlink" Target="https://github.com/jamesaoverton/obo-tutorial/blob/master/examples/data-after.csv" TargetMode="External"/><Relationship Id="rId7" Type="http://schemas.openxmlformats.org/officeDocument/2006/relationships/hyperlink" Target="http://en.wikipedia.org/wiki/SQL" TargetMode="External"/><Relationship Id="rId12" Type="http://schemas.openxmlformats.org/officeDocument/2006/relationships/hyperlink" Target="https://en.wikipedia.org/wiki/Closed-world_assumption"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www.w3.org/TR/rdf-sparql-query/" TargetMode="External"/><Relationship Id="rId11" Type="http://schemas.openxmlformats.org/officeDocument/2006/relationships/hyperlink" Target="https://en.wikipedia.org/wiki/Open-world_assumption" TargetMode="External"/><Relationship Id="rId5" Type="http://schemas.openxmlformats.org/officeDocument/2006/relationships/hyperlink" Target="http://www.w3.org/TeamSubmission/turtle/" TargetMode="External"/><Relationship Id="rId10" Type="http://schemas.openxmlformats.org/officeDocument/2006/relationships/hyperlink" Target="http://www.w3.org/" TargetMode="External"/><Relationship Id="rId4" Type="http://schemas.openxmlformats.org/officeDocument/2006/relationships/hyperlink" Target="http://www.w3.org/RDF/" TargetMode="External"/><Relationship Id="rId9" Type="http://schemas.openxmlformats.org/officeDocument/2006/relationships/hyperlink" Target="http://www.w3.org/TR/owl2-overview/"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jena.apache.org/" TargetMode="External"/><Relationship Id="rId7" Type="http://schemas.openxmlformats.org/officeDocument/2006/relationships/hyperlink" Target="https://github.com/jamesaoverton/obo-tutorial/blob/master/code/src/java/obo_tutorial/TripleConverter.java"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github.com/jamesaoverton/obo-tutorial/blob/master/examples/prefixes.ttl" TargetMode="External"/><Relationship Id="rId5" Type="http://schemas.openxmlformats.org/officeDocument/2006/relationships/hyperlink" Target="https://github.com/jamesaoverton/obo-tutorial/blob/master/examples/data-raw.ttl" TargetMode="External"/><Relationship Id="rId4" Type="http://schemas.openxmlformats.org/officeDocument/2006/relationships/hyperlink" Target="https://github.com/jamesaoverton/obo-tutorial/blob/master/examples/data-after.csv"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github.com/OHSU-Library/obo-tutorial/raw/master/examples/obo-tutorial.owl"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OHSU-Library/obo-tutorial/blob/master/examples/data-before.csv"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FAIR Data Metrics: a model to evaluate how well the various FAIR metrics fulfill the FAIR principles/requirements</a:t>
            </a:r>
          </a:p>
          <a:p>
            <a:r>
              <a:rPr lang="en-US" dirty="0"/>
              <a:t>CRO: A vocabulary to describe contributions to research outputs, especially those not traditionally attributed/credited</a:t>
            </a:r>
          </a:p>
          <a:p>
            <a:r>
              <a:rPr lang="en-US" dirty="0" err="1"/>
              <a:t>Nlighten</a:t>
            </a:r>
            <a:r>
              <a:rPr lang="en-US" dirty="0"/>
              <a:t>: a discovery system for educational resources targeted at clinical researchers</a:t>
            </a:r>
          </a:p>
          <a:p>
            <a:r>
              <a:rPr lang="en-US" dirty="0"/>
              <a:t>EMK12: Using the VIVO ontology to uncover who grant participants were publishing with and in what journals</a:t>
            </a:r>
          </a:p>
          <a:p>
            <a:r>
              <a:rPr lang="en-US" dirty="0"/>
              <a:t>PILS: describing OHSU healthcare entities so Google doesn't mislead patients about how to get to appointments</a:t>
            </a:r>
          </a:p>
          <a:p>
            <a:r>
              <a:rPr lang="en-US" dirty="0"/>
              <a:t>VIVO4HP: Extending the VIVO ontology to accommodate historical persons using early Stuart diplomats employed by the English kings James I and Charles I</a:t>
            </a:r>
          </a:p>
          <a:p>
            <a:r>
              <a:rPr lang="en-US" dirty="0"/>
              <a:t>C2IS2: Modeling aspects of clandestine IED manufacturing (components, processes) to classify intelligence data</a:t>
            </a:r>
          </a:p>
        </p:txBody>
      </p:sp>
      <p:sp>
        <p:nvSpPr>
          <p:cNvPr id="4" name="Slide Number Placeholder 3"/>
          <p:cNvSpPr>
            <a:spLocks noGrp="1"/>
          </p:cNvSpPr>
          <p:nvPr>
            <p:ph type="sldNum" sz="quarter" idx="5"/>
          </p:nvPr>
        </p:nvSpPr>
        <p:spPr/>
        <p:txBody>
          <a:bodyPr/>
          <a:lstStyle/>
          <a:p>
            <a:fld id="{41CD1AE1-B75F-BC45-9D04-F8D02D04CB98}" type="slidenum">
              <a:rPr lang="en-US" smtClean="0"/>
              <a:t>2</a:t>
            </a:fld>
            <a:endParaRPr lang="en-US"/>
          </a:p>
        </p:txBody>
      </p:sp>
    </p:spTree>
    <p:extLst>
      <p:ext uri="{BB962C8B-B14F-4D97-AF65-F5344CB8AC3E}">
        <p14:creationId xmlns:p14="http://schemas.microsoft.com/office/powerpoint/2010/main" val="1700183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During the study, as it’s being designed and the data is being collected, the meanings of the columns and the values will be clear to the investigators – more or less. The problem is communicating this information: to other researchers in the same lab, to researchers in other labs, and even to the original study authors at some time in the future. The solution to the communication problem is to be clear from the outset. If we are are clear enough in communicating to each other, we will also be able to communicate more clearly to our machines, resulting in better search and analysis.</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23</a:t>
            </a:fld>
            <a:endParaRPr lang="en-US"/>
          </a:p>
        </p:txBody>
      </p:sp>
    </p:spTree>
    <p:extLst>
      <p:ext uri="{BB962C8B-B14F-4D97-AF65-F5344CB8AC3E}">
        <p14:creationId xmlns:p14="http://schemas.microsoft.com/office/powerpoint/2010/main" val="3558030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24</a:t>
            </a:fld>
            <a:endParaRPr lang="en-US"/>
          </a:p>
        </p:txBody>
      </p:sp>
    </p:spTree>
    <p:extLst>
      <p:ext uri="{BB962C8B-B14F-4D97-AF65-F5344CB8AC3E}">
        <p14:creationId xmlns:p14="http://schemas.microsoft.com/office/powerpoint/2010/main" val="3112943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Now we’ll make a table with a row for each of these. </a:t>
            </a:r>
          </a:p>
          <a:p>
            <a:pPr marL="228600" indent="-228600" fontAlgn="base">
              <a:buFont typeface="+mj-lt"/>
              <a:buAutoNum type="arabicPeriod"/>
            </a:pPr>
            <a:r>
              <a:rPr lang="en-US" sz="1200" b="0" i="0" kern="1200" dirty="0">
                <a:solidFill>
                  <a:schemeClr val="tx1"/>
                </a:solidFill>
                <a:effectLst/>
                <a:latin typeface="+mn-lt"/>
                <a:ea typeface="+mn-ea"/>
                <a:cs typeface="+mn-cs"/>
              </a:rPr>
              <a:t>describe the current format of the cells</a:t>
            </a:r>
          </a:p>
          <a:p>
            <a:pPr marL="228600" indent="-228600" fontAlgn="base">
              <a:buFont typeface="+mj-lt"/>
              <a:buAutoNum type="arabicPeriod"/>
            </a:pPr>
            <a:r>
              <a:rPr lang="en-US" sz="1200" b="0" i="0" kern="1200" dirty="0">
                <a:solidFill>
                  <a:schemeClr val="tx1"/>
                </a:solidFill>
                <a:effectLst/>
                <a:latin typeface="+mn-lt"/>
                <a:ea typeface="+mn-ea"/>
                <a:cs typeface="+mn-cs"/>
              </a:rPr>
              <a:t>suggest a better format</a:t>
            </a:r>
          </a:p>
          <a:p>
            <a:pPr marL="228600" indent="-228600" fontAlgn="base">
              <a:buFont typeface="+mj-lt"/>
              <a:buAutoNum type="arabicPeriod"/>
            </a:pPr>
            <a:r>
              <a:rPr lang="en-US" sz="1200" b="0" i="0" kern="1200" dirty="0">
                <a:solidFill>
                  <a:schemeClr val="tx1"/>
                </a:solidFill>
                <a:effectLst/>
                <a:latin typeface="+mn-lt"/>
                <a:ea typeface="+mn-ea"/>
                <a:cs typeface="+mn-cs"/>
              </a:rPr>
              <a:t>name a technique for converting the current format to the new format. </a:t>
            </a:r>
          </a:p>
          <a:p>
            <a:pPr marL="0" indent="0" fontAlgn="base">
              <a:buFont typeface="+mj-lt"/>
              <a:buNone/>
            </a:pPr>
            <a:r>
              <a:rPr lang="en-US" sz="1200" b="0" i="0" kern="1200" dirty="0">
                <a:solidFill>
                  <a:schemeClr val="tx1"/>
                </a:solidFill>
                <a:effectLst/>
                <a:latin typeface="+mn-lt"/>
                <a:ea typeface="+mn-ea"/>
                <a:cs typeface="+mn-cs"/>
              </a:rPr>
              <a:t>We’ll see more about each of these techniques in the coming sections.</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25</a:t>
            </a:fld>
            <a:endParaRPr lang="en-US"/>
          </a:p>
        </p:txBody>
      </p:sp>
    </p:spTree>
    <p:extLst>
      <p:ext uri="{BB962C8B-B14F-4D97-AF65-F5344CB8AC3E}">
        <p14:creationId xmlns:p14="http://schemas.microsoft.com/office/powerpoint/2010/main" val="400848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Some of the acronyms might not yet be familiar:</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an </a:t>
            </a:r>
            <a:r>
              <a:rPr lang="en-US" sz="1200" b="0" i="0" u="none" strike="noStrike" kern="1200" dirty="0">
                <a:solidFill>
                  <a:schemeClr val="tx1"/>
                </a:solidFill>
                <a:effectLst/>
                <a:latin typeface="+mn-lt"/>
                <a:ea typeface="+mn-ea"/>
                <a:cs typeface="+mn-cs"/>
                <a:hlinkClick r:id="rId3"/>
              </a:rPr>
              <a:t>IRI</a:t>
            </a:r>
            <a:r>
              <a:rPr lang="en-US" sz="1200" b="0" i="0" kern="1200" dirty="0">
                <a:solidFill>
                  <a:schemeClr val="tx1"/>
                </a:solidFill>
                <a:effectLst/>
                <a:latin typeface="+mn-lt"/>
                <a:ea typeface="+mn-ea"/>
                <a:cs typeface="+mn-cs"/>
              </a:rPr>
              <a:t> is an Internationalized Resource Identifier for naming things such as people, studies, study subjects, classes of things, relations between thing, and anything else we care to give a name to</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an </a:t>
            </a:r>
            <a:r>
              <a:rPr lang="en-US" sz="1200" b="0" i="0" u="none" strike="noStrike" kern="1200" dirty="0">
                <a:solidFill>
                  <a:schemeClr val="tx1"/>
                </a:solidFill>
                <a:effectLst/>
                <a:latin typeface="+mn-lt"/>
                <a:ea typeface="+mn-ea"/>
                <a:cs typeface="+mn-cs"/>
                <a:hlinkClick r:id="rId4"/>
              </a:rPr>
              <a:t>ORCID</a:t>
            </a:r>
            <a:r>
              <a:rPr lang="en-US" sz="1200" b="0" i="0" kern="1200" dirty="0">
                <a:solidFill>
                  <a:schemeClr val="tx1"/>
                </a:solidFill>
                <a:effectLst/>
                <a:latin typeface="+mn-lt"/>
                <a:ea typeface="+mn-ea"/>
                <a:cs typeface="+mn-cs"/>
              </a:rPr>
              <a:t> is a special IRI for a researcher</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an application ontology is a collection of ontology terms for a particular purpose; we’ll use terms from these reference ontologies:</a:t>
            </a:r>
          </a:p>
          <a:p>
            <a:pPr marL="628650" lvl="1" indent="-171450" fontAlgn="base">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5"/>
              </a:rPr>
              <a:t>NCBITaxon</a:t>
            </a:r>
            <a:r>
              <a:rPr lang="en-US" sz="1200" b="0" i="0" kern="1200" dirty="0">
                <a:solidFill>
                  <a:schemeClr val="tx1"/>
                </a:solidFill>
                <a:effectLst/>
                <a:latin typeface="+mn-lt"/>
                <a:ea typeface="+mn-ea"/>
                <a:cs typeface="+mn-cs"/>
              </a:rPr>
              <a:t> is a translation of the </a:t>
            </a:r>
            <a:r>
              <a:rPr lang="en-US" sz="1200" b="0" i="0" u="none" strike="noStrike" kern="1200" dirty="0">
                <a:solidFill>
                  <a:schemeClr val="tx1"/>
                </a:solidFill>
                <a:effectLst/>
                <a:latin typeface="+mn-lt"/>
                <a:ea typeface="+mn-ea"/>
                <a:cs typeface="+mn-cs"/>
                <a:hlinkClick r:id="rId6"/>
              </a:rPr>
              <a:t>NCBI Taxonomy</a:t>
            </a:r>
            <a:endParaRPr lang="en-US" sz="1200" b="0" i="0" kern="1200" dirty="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7"/>
              </a:rPr>
              <a:t>PATO</a:t>
            </a:r>
            <a:r>
              <a:rPr lang="en-US" sz="1200" b="0" i="0" kern="1200" dirty="0">
                <a:solidFill>
                  <a:schemeClr val="tx1"/>
                </a:solidFill>
                <a:effectLst/>
                <a:latin typeface="+mn-lt"/>
                <a:ea typeface="+mn-ea"/>
                <a:cs typeface="+mn-cs"/>
              </a:rPr>
              <a:t> is the Phenotypic Quality Ontology</a:t>
            </a:r>
          </a:p>
          <a:p>
            <a:pPr marL="628650" lvl="1" indent="-171450" fontAlgn="base">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8"/>
              </a:rPr>
              <a:t>OBI</a:t>
            </a:r>
            <a:r>
              <a:rPr lang="en-US" sz="1200" b="0" i="0" kern="1200" dirty="0">
                <a:solidFill>
                  <a:schemeClr val="tx1"/>
                </a:solidFill>
                <a:effectLst/>
                <a:latin typeface="+mn-lt"/>
                <a:ea typeface="+mn-ea"/>
                <a:cs typeface="+mn-cs"/>
              </a:rPr>
              <a:t> is the Ontology for Biomedical Investigations</a:t>
            </a:r>
          </a:p>
          <a:p>
            <a:pPr marL="628650" lvl="1" indent="-171450" fontAlgn="base">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9"/>
              </a:rPr>
              <a:t>Uberon</a:t>
            </a:r>
            <a:r>
              <a:rPr lang="en-US" sz="1200" b="0" i="0" kern="1200" dirty="0">
                <a:solidFill>
                  <a:schemeClr val="tx1"/>
                </a:solidFill>
                <a:effectLst/>
                <a:latin typeface="+mn-lt"/>
                <a:ea typeface="+mn-ea"/>
                <a:cs typeface="+mn-cs"/>
              </a:rPr>
              <a:t> is an integrated cross-species ontology</a:t>
            </a:r>
          </a:p>
          <a:p>
            <a:pPr marL="628650" lvl="1" indent="-171450" fontAlgn="base">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10"/>
              </a:rPr>
              <a:t>MPATH</a:t>
            </a:r>
            <a:r>
              <a:rPr lang="en-US" sz="1200" b="0" i="0" kern="1200" dirty="0">
                <a:solidFill>
                  <a:schemeClr val="tx1"/>
                </a:solidFill>
                <a:effectLst/>
                <a:latin typeface="+mn-lt"/>
                <a:ea typeface="+mn-ea"/>
                <a:cs typeface="+mn-cs"/>
              </a:rPr>
              <a:t> is the Mouse Pathology Ontology</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26</a:t>
            </a:fld>
            <a:endParaRPr lang="en-US"/>
          </a:p>
        </p:txBody>
      </p:sp>
    </p:spTree>
    <p:extLst>
      <p:ext uri="{BB962C8B-B14F-4D97-AF65-F5344CB8AC3E}">
        <p14:creationId xmlns:p14="http://schemas.microsoft.com/office/powerpoint/2010/main" val="149517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the last part of the first section of the tutorial.</a:t>
            </a:r>
          </a:p>
        </p:txBody>
      </p:sp>
      <p:sp>
        <p:nvSpPr>
          <p:cNvPr id="4" name="Slide Number Placeholder 3"/>
          <p:cNvSpPr>
            <a:spLocks noGrp="1"/>
          </p:cNvSpPr>
          <p:nvPr>
            <p:ph type="sldNum" sz="quarter" idx="5"/>
          </p:nvPr>
        </p:nvSpPr>
        <p:spPr/>
        <p:txBody>
          <a:bodyPr/>
          <a:lstStyle/>
          <a:p>
            <a:fld id="{41CD1AE1-B75F-BC45-9D04-F8D02D04CB98}" type="slidenum">
              <a:rPr lang="en-US" smtClean="0"/>
              <a:t>27</a:t>
            </a:fld>
            <a:endParaRPr lang="en-US"/>
          </a:p>
        </p:txBody>
      </p:sp>
    </p:spTree>
    <p:extLst>
      <p:ext uri="{BB962C8B-B14F-4D97-AF65-F5344CB8AC3E}">
        <p14:creationId xmlns:p14="http://schemas.microsoft.com/office/powerpoint/2010/main" val="815591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data-before.csv</a:t>
            </a:r>
            <a:r>
              <a:rPr lang="en-US" sz="1200" b="0" i="0" kern="1200" dirty="0">
                <a:solidFill>
                  <a:schemeClr val="tx1"/>
                </a:solidFill>
                <a:effectLst/>
                <a:latin typeface="+mn-lt"/>
                <a:ea typeface="+mn-ea"/>
                <a:cs typeface="+mn-cs"/>
              </a:rPr>
              <a:t> file contains terse, ambiguous, and misleading names. This isn’t unusual! How can we be be more explicit and communicate more clearly? The fist step is to use better names.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Why do people use terse, ambiguous, cryptic names for things? </a:t>
            </a:r>
            <a:r>
              <a:rPr lang="en-US" sz="1200" b="0" i="0" kern="1200" dirty="0">
                <a:solidFill>
                  <a:schemeClr val="tx1"/>
                </a:solidFill>
                <a:effectLst/>
                <a:latin typeface="+mn-lt"/>
                <a:ea typeface="+mn-ea"/>
                <a:cs typeface="+mn-cs"/>
              </a:rPr>
              <a:t>There are many reasons. In our day-to-day language we tend to use short names and abbreviations to save time and effort, relying on context to remove ambiguity. Unfortunately, context can fade with time and distance. There are also practical limitations: short names fit better into dense columns, and memory and storage were precious on legacy computer systems. But today storage is cheap, and better software can autocomplete values and display short names while storing longer, unambiguous names.</a:t>
            </a:r>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28</a:t>
            </a:fld>
            <a:endParaRPr lang="en-US"/>
          </a:p>
        </p:txBody>
      </p:sp>
    </p:spTree>
    <p:extLst>
      <p:ext uri="{BB962C8B-B14F-4D97-AF65-F5344CB8AC3E}">
        <p14:creationId xmlns:p14="http://schemas.microsoft.com/office/powerpoint/2010/main" val="196444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protocol tells you how to get the resource. Common protocols for web pages are </a:t>
            </a:r>
            <a:r>
              <a:rPr lang="en-US" sz="1200" b="0" i="0" u="none" strike="noStrike" kern="1200" dirty="0">
                <a:solidFill>
                  <a:schemeClr val="tx1"/>
                </a:solidFill>
                <a:effectLst/>
                <a:latin typeface="+mn-lt"/>
                <a:ea typeface="+mn-ea"/>
                <a:cs typeface="+mn-cs"/>
                <a:hlinkClick r:id="rId3"/>
              </a:rPr>
              <a:t>http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HyperText</a:t>
            </a:r>
            <a:r>
              <a:rPr lang="en-US" sz="1200" b="0" i="0" kern="1200" dirty="0">
                <a:solidFill>
                  <a:schemeClr val="tx1"/>
                </a:solidFill>
                <a:effectLst/>
                <a:latin typeface="+mn-lt"/>
                <a:ea typeface="+mn-ea"/>
                <a:cs typeface="+mn-cs"/>
              </a:rPr>
              <a:t> Transfer Protocol) and </a:t>
            </a:r>
            <a:r>
              <a:rPr lang="en-US" sz="1200" b="0" i="0" u="none" strike="noStrike" kern="1200" dirty="0">
                <a:solidFill>
                  <a:schemeClr val="tx1"/>
                </a:solidFill>
                <a:effectLst/>
                <a:latin typeface="+mn-lt"/>
                <a:ea typeface="+mn-ea"/>
                <a:cs typeface="+mn-cs"/>
                <a:hlinkClick r:id="rId4"/>
              </a:rPr>
              <a:t>https</a:t>
            </a:r>
            <a:r>
              <a:rPr lang="en-US" sz="1200" b="0" i="0" kern="1200" dirty="0">
                <a:solidFill>
                  <a:schemeClr val="tx1"/>
                </a:solidFill>
                <a:effectLst/>
                <a:latin typeface="+mn-lt"/>
                <a:ea typeface="+mn-ea"/>
                <a:cs typeface="+mn-cs"/>
              </a:rPr>
              <a:t> (HTTP Secure). The host is the name of the server to contact, which can be a numeric </a:t>
            </a:r>
            <a:r>
              <a:rPr lang="en-US" sz="1200" b="0" i="0" u="none" strike="noStrike" kern="1200" dirty="0">
                <a:solidFill>
                  <a:schemeClr val="tx1"/>
                </a:solidFill>
                <a:effectLst/>
                <a:latin typeface="+mn-lt"/>
                <a:ea typeface="+mn-ea"/>
                <a:cs typeface="+mn-cs"/>
                <a:hlinkClick r:id="rId5"/>
              </a:rPr>
              <a:t>IP address</a:t>
            </a:r>
            <a:r>
              <a:rPr lang="en-US" sz="1200" b="0" i="0" kern="1200" dirty="0">
                <a:solidFill>
                  <a:schemeClr val="tx1"/>
                </a:solidFill>
                <a:effectLst/>
                <a:latin typeface="+mn-lt"/>
                <a:ea typeface="+mn-ea"/>
                <a:cs typeface="+mn-cs"/>
              </a:rPr>
              <a:t>, but is more often a </a:t>
            </a:r>
            <a:r>
              <a:rPr lang="en-US" sz="1200" b="0" i="0" u="none" strike="noStrike" kern="1200" dirty="0">
                <a:solidFill>
                  <a:schemeClr val="tx1"/>
                </a:solidFill>
                <a:effectLst/>
                <a:latin typeface="+mn-lt"/>
                <a:ea typeface="+mn-ea"/>
                <a:cs typeface="+mn-cs"/>
                <a:hlinkClick r:id="rId6"/>
              </a:rPr>
              <a:t>domain name</a:t>
            </a:r>
            <a:r>
              <a:rPr lang="en-US" sz="1200" b="0" i="0" kern="1200" dirty="0">
                <a:solidFill>
                  <a:schemeClr val="tx1"/>
                </a:solidFill>
                <a:effectLst/>
                <a:latin typeface="+mn-lt"/>
                <a:ea typeface="+mn-ea"/>
                <a:cs typeface="+mn-cs"/>
              </a:rPr>
              <a:t>. The path is the name of the resource on that server.</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29</a:t>
            </a:fld>
            <a:endParaRPr lang="en-US"/>
          </a:p>
        </p:txBody>
      </p:sp>
    </p:spTree>
    <p:extLst>
      <p:ext uri="{BB962C8B-B14F-4D97-AF65-F5344CB8AC3E}">
        <p14:creationId xmlns:p14="http://schemas.microsoft.com/office/powerpoint/2010/main" val="2262250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URLs combine three very important features: they’re consistent enough to be shared across the world, almost anyone can make their own, but they’re flexible enough to provide a practically unlimited number of names. The consistency comes from (1) the standardized protocols, such as HTTP. DNS names and IP addresses (2) are allocated to organizations and people, and there’s a lot of them, allowing almost anyone to have their own “namespace”. Between (1) and (2) we have standard ways to find the server that hosts that namespace and connect to it across the Internet. And within each namespace, the path (3) can be almost anything, allowing for each namespace to contain a vast number of names.</a:t>
            </a:r>
          </a:p>
          <a:p>
            <a:endParaRPr lang="en-US" dirty="0"/>
          </a:p>
          <a:p>
            <a:r>
              <a:rPr lang="en-US" sz="1200" b="0" i="0" kern="1200" dirty="0">
                <a:solidFill>
                  <a:schemeClr val="tx1"/>
                </a:solidFill>
                <a:effectLst/>
                <a:latin typeface="+mn-lt"/>
                <a:ea typeface="+mn-ea"/>
                <a:cs typeface="+mn-cs"/>
              </a:rPr>
              <a:t>What can we do with all these names? We can give a globally unique name to anything we care to talk about. We can give our study a globally unique name. We can name each subject in our study. We can name each row of our table of data (each observation). We can name the relationships that our columns express. We can give a name to the values that we reuse. We don’t have to assign a name to everything, but we have more than enough names for everything that we </a:t>
            </a:r>
            <a:r>
              <a:rPr lang="en-US" sz="1200" b="0" i="1" kern="1200" dirty="0">
                <a:solidFill>
                  <a:schemeClr val="tx1"/>
                </a:solidFill>
                <a:effectLst/>
                <a:latin typeface="+mn-lt"/>
                <a:ea typeface="+mn-ea"/>
                <a:cs typeface="+mn-cs"/>
              </a:rPr>
              <a:t>want</a:t>
            </a:r>
            <a:r>
              <a:rPr lang="en-US" sz="1200" b="0" i="0" kern="1200" dirty="0">
                <a:solidFill>
                  <a:schemeClr val="tx1"/>
                </a:solidFill>
                <a:effectLst/>
                <a:latin typeface="+mn-lt"/>
                <a:ea typeface="+mn-ea"/>
                <a:cs typeface="+mn-cs"/>
              </a:rPr>
              <a:t> to name.</a:t>
            </a:r>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30</a:t>
            </a:fld>
            <a:endParaRPr lang="en-US"/>
          </a:p>
        </p:txBody>
      </p:sp>
    </p:spTree>
    <p:extLst>
      <p:ext uri="{BB962C8B-B14F-4D97-AF65-F5344CB8AC3E}">
        <p14:creationId xmlns:p14="http://schemas.microsoft.com/office/powerpoint/2010/main" val="195120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actually a family of related standards for these names. Related to the URL is the </a:t>
            </a:r>
            <a:r>
              <a:rPr lang="en-US" sz="1200" b="0" i="0" u="none" strike="noStrike" kern="1200" dirty="0">
                <a:solidFill>
                  <a:schemeClr val="tx1"/>
                </a:solidFill>
                <a:effectLst/>
                <a:latin typeface="+mn-lt"/>
                <a:ea typeface="+mn-ea"/>
                <a:cs typeface="+mn-cs"/>
                <a:hlinkClick r:id="rId3"/>
              </a:rPr>
              <a:t>URN</a:t>
            </a:r>
            <a:r>
              <a:rPr lang="en-US" sz="1200" b="0" i="0" kern="1200" dirty="0">
                <a:solidFill>
                  <a:schemeClr val="tx1"/>
                </a:solidFill>
                <a:effectLst/>
                <a:latin typeface="+mn-lt"/>
                <a:ea typeface="+mn-ea"/>
                <a:cs typeface="+mn-cs"/>
              </a:rPr>
              <a:t> (Universal Resource Name) which has a somewhat different structure. A </a:t>
            </a:r>
            <a:r>
              <a:rPr lang="en-US" sz="1200" b="0" i="0" u="none" strike="noStrike" kern="1200" dirty="0">
                <a:solidFill>
                  <a:schemeClr val="tx1"/>
                </a:solidFill>
                <a:effectLst/>
                <a:latin typeface="+mn-lt"/>
                <a:ea typeface="+mn-ea"/>
                <a:cs typeface="+mn-cs"/>
                <a:hlinkClick r:id="rId4"/>
              </a:rPr>
              <a:t>URI</a:t>
            </a:r>
            <a:r>
              <a:rPr lang="en-US" sz="1200" b="0" i="0" kern="1200" dirty="0">
                <a:solidFill>
                  <a:schemeClr val="tx1"/>
                </a:solidFill>
                <a:effectLst/>
                <a:latin typeface="+mn-lt"/>
                <a:ea typeface="+mn-ea"/>
                <a:cs typeface="+mn-cs"/>
              </a:rPr>
              <a:t>(Universal Resource Identifier) is either a URL or a URN. URIs are limited to </a:t>
            </a:r>
            <a:r>
              <a:rPr lang="en-US" sz="1200" b="0" i="0" u="none" strike="noStrike" kern="1200" dirty="0" err="1">
                <a:solidFill>
                  <a:schemeClr val="tx1"/>
                </a:solidFill>
                <a:effectLst/>
                <a:latin typeface="+mn-lt"/>
                <a:ea typeface="+mn-ea"/>
                <a:cs typeface="+mn-cs"/>
                <a:hlinkClick r:id="rId5"/>
              </a:rPr>
              <a:t>ASCII</a:t>
            </a:r>
            <a:r>
              <a:rPr lang="en-US" sz="1200" b="0" i="0" kern="1200" dirty="0" err="1">
                <a:solidFill>
                  <a:schemeClr val="tx1"/>
                </a:solidFill>
                <a:effectLst/>
                <a:latin typeface="+mn-lt"/>
                <a:ea typeface="+mn-ea"/>
                <a:cs typeface="+mn-cs"/>
              </a:rPr>
              <a:t>characters</a:t>
            </a:r>
            <a:r>
              <a:rPr lang="en-US" sz="1200" b="0" i="0" kern="1200" dirty="0">
                <a:solidFill>
                  <a:schemeClr val="tx1"/>
                </a:solidFill>
                <a:effectLst/>
                <a:latin typeface="+mn-lt"/>
                <a:ea typeface="+mn-ea"/>
                <a:cs typeface="+mn-cs"/>
              </a:rPr>
              <a:t> (for the English alphabet), but an </a:t>
            </a:r>
            <a:r>
              <a:rPr lang="en-US" sz="1200" b="0" i="0" u="none" strike="noStrike" kern="1200" dirty="0">
                <a:solidFill>
                  <a:schemeClr val="tx1"/>
                </a:solidFill>
                <a:effectLst/>
                <a:latin typeface="+mn-lt"/>
                <a:ea typeface="+mn-ea"/>
                <a:cs typeface="+mn-cs"/>
                <a:hlinkClick r:id="rId6"/>
              </a:rPr>
              <a:t>IRI</a:t>
            </a:r>
            <a:r>
              <a:rPr lang="en-US" sz="1200" b="0" i="0" kern="1200" dirty="0">
                <a:solidFill>
                  <a:schemeClr val="tx1"/>
                </a:solidFill>
                <a:effectLst/>
                <a:latin typeface="+mn-lt"/>
                <a:ea typeface="+mn-ea"/>
                <a:cs typeface="+mn-cs"/>
              </a:rPr>
              <a:t> (Internationalized Resource Identifier) can have </a:t>
            </a:r>
            <a:r>
              <a:rPr lang="en-US" sz="1200" b="0" i="0" u="none" strike="noStrike" kern="1200" dirty="0">
                <a:solidFill>
                  <a:schemeClr val="tx1"/>
                </a:solidFill>
                <a:effectLst/>
                <a:latin typeface="+mn-lt"/>
                <a:ea typeface="+mn-ea"/>
                <a:cs typeface="+mn-cs"/>
                <a:hlinkClick r:id="rId7"/>
              </a:rPr>
              <a:t>Unicode</a:t>
            </a:r>
            <a:r>
              <a:rPr lang="en-US" sz="1200" b="0" i="0" kern="1200" dirty="0">
                <a:solidFill>
                  <a:schemeClr val="tx1"/>
                </a:solidFill>
                <a:effectLst/>
                <a:latin typeface="+mn-lt"/>
                <a:ea typeface="+mn-ea"/>
                <a:cs typeface="+mn-cs"/>
              </a:rPr>
              <a:t> characters (for almost every language). Because “IRI” is the most general term, that’s the one I’ll use in what follows, but pretty much every example mentioned is just a humble URL.</a:t>
            </a:r>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31</a:t>
            </a:fld>
            <a:endParaRPr lang="en-US"/>
          </a:p>
        </p:txBody>
      </p:sp>
    </p:spTree>
    <p:extLst>
      <p:ext uri="{BB962C8B-B14F-4D97-AF65-F5344CB8AC3E}">
        <p14:creationId xmlns:p14="http://schemas.microsoft.com/office/powerpoint/2010/main" val="585986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32</a:t>
            </a:fld>
            <a:endParaRPr lang="en-US"/>
          </a:p>
        </p:txBody>
      </p:sp>
    </p:spTree>
    <p:extLst>
      <p:ext uri="{BB962C8B-B14F-4D97-AF65-F5344CB8AC3E}">
        <p14:creationId xmlns:p14="http://schemas.microsoft.com/office/powerpoint/2010/main" val="1648616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4</a:t>
            </a:fld>
            <a:endParaRPr lang="en-US"/>
          </a:p>
        </p:txBody>
      </p:sp>
    </p:spTree>
    <p:extLst>
      <p:ext uri="{BB962C8B-B14F-4D97-AF65-F5344CB8AC3E}">
        <p14:creationId xmlns:p14="http://schemas.microsoft.com/office/powerpoint/2010/main" val="1222620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are some very common prefixes for our work</a:t>
            </a:r>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33</a:t>
            </a:fld>
            <a:endParaRPr lang="en-US"/>
          </a:p>
        </p:txBody>
      </p:sp>
    </p:spTree>
    <p:extLst>
      <p:ext uri="{BB962C8B-B14F-4D97-AF65-F5344CB8AC3E}">
        <p14:creationId xmlns:p14="http://schemas.microsoft.com/office/powerpoint/2010/main" val="628850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OBO has its own </a:t>
            </a:r>
            <a:r>
              <a:rPr lang="en-US" sz="1200" b="0" i="0" u="none" strike="noStrike" kern="1200" dirty="0">
                <a:solidFill>
                  <a:schemeClr val="tx1"/>
                </a:solidFill>
                <a:effectLst/>
                <a:latin typeface="+mn-lt"/>
                <a:ea typeface="+mn-ea"/>
                <a:cs typeface="+mn-cs"/>
                <a:hlinkClick r:id="rId3"/>
              </a:rPr>
              <a:t>policy</a:t>
            </a:r>
            <a:r>
              <a:rPr lang="en-US" sz="1200" b="0" i="0" kern="1200" dirty="0">
                <a:solidFill>
                  <a:schemeClr val="tx1"/>
                </a:solidFill>
                <a:effectLst/>
                <a:latin typeface="+mn-lt"/>
                <a:ea typeface="+mn-ea"/>
                <a:cs typeface="+mn-cs"/>
              </a:rPr>
              <a:t> for naming terms that’s worth discussing now. Every OBO ontology has its own “ID space”, which is a string of a few letters, e.g. “OBI” for the Ontology for Biomedical Investigations. Every term has a unique “Local ID”, which is a string of digits, e.g. “0000070” for OBI’s “assay” term. The combination is the term’s identifier, e.g. “OBI:0000070”. This is what we mean by the ID of an OBO term. Add the </a:t>
            </a:r>
            <a:r>
              <a:rPr lang="en-US" sz="1200" b="0" i="0" u="none" strike="noStrike" kern="1200" dirty="0">
                <a:solidFill>
                  <a:schemeClr val="tx1"/>
                </a:solidFill>
                <a:effectLst/>
                <a:latin typeface="+mn-lt"/>
                <a:ea typeface="+mn-ea"/>
                <a:cs typeface="+mn-cs"/>
                <a:hlinkClick r:id="rId4"/>
              </a:rPr>
              <a:t>http://purl.obolibrary.org/obo/</a:t>
            </a:r>
            <a:r>
              <a:rPr lang="en-US" sz="1200" b="0" i="0" kern="1200" dirty="0">
                <a:solidFill>
                  <a:schemeClr val="tx1"/>
                </a:solidFill>
                <a:effectLst/>
                <a:latin typeface="+mn-lt"/>
                <a:ea typeface="+mn-ea"/>
                <a:cs typeface="+mn-cs"/>
              </a:rPr>
              <a:t> prefix (and use an underscore) and you get the term’s unique IRI: </a:t>
            </a:r>
            <a:r>
              <a:rPr lang="en-US" sz="1200" b="0" i="0" u="none" strike="noStrike" kern="1200" dirty="0">
                <a:solidFill>
                  <a:schemeClr val="tx1"/>
                </a:solidFill>
                <a:effectLst/>
                <a:latin typeface="+mn-lt"/>
                <a:ea typeface="+mn-ea"/>
                <a:cs typeface="+mn-cs"/>
                <a:hlinkClick r:id="rId5"/>
              </a:rPr>
              <a:t>http://purl.obolibrary.org/obo/OBI_0000070</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34</a:t>
            </a:fld>
            <a:endParaRPr lang="en-US"/>
          </a:p>
        </p:txBody>
      </p:sp>
    </p:spTree>
    <p:extLst>
      <p:ext uri="{BB962C8B-B14F-4D97-AF65-F5344CB8AC3E}">
        <p14:creationId xmlns:p14="http://schemas.microsoft.com/office/powerpoint/2010/main" val="1563847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Using numeric IDs for terms has advantages and disadvantages. The biggest and most obvious disadvantage is that the term ID is </a:t>
            </a:r>
            <a:r>
              <a:rPr lang="en-US" sz="1200" b="0" i="1" kern="1200" dirty="0">
                <a:solidFill>
                  <a:schemeClr val="tx1"/>
                </a:solidFill>
                <a:effectLst/>
                <a:latin typeface="+mn-lt"/>
                <a:ea typeface="+mn-ea"/>
                <a:cs typeface="+mn-cs"/>
              </a:rPr>
              <a:t>opaque</a:t>
            </a:r>
            <a:r>
              <a:rPr lang="en-US" sz="1200" b="0" i="0" kern="1200" dirty="0">
                <a:solidFill>
                  <a:schemeClr val="tx1"/>
                </a:solidFill>
                <a:effectLst/>
                <a:latin typeface="+mn-lt"/>
                <a:ea typeface="+mn-ea"/>
                <a:cs typeface="+mn-cs"/>
              </a:rPr>
              <a:t>: it carries no meaning for a human reader. There’s nothing about the ID that tells you that it’s the ID for “assay” – at this point I’ve just memorized that association. But the opacity of the ID becomes an advantage if we ever have to replace the OBI “assay” term with a better term. The new “assay” term will get a new ID and the old term can keep its ID to support legacy data – we try our best not to break legacy systems! If the term ID were not opaque but used a meaningful word, something like “</a:t>
            </a:r>
            <a:r>
              <a:rPr lang="en-US" sz="1200" b="0" i="0" kern="1200" dirty="0" err="1">
                <a:solidFill>
                  <a:schemeClr val="tx1"/>
                </a:solidFill>
                <a:effectLst/>
                <a:latin typeface="+mn-lt"/>
                <a:ea typeface="+mn-ea"/>
                <a:cs typeface="+mn-cs"/>
              </a:rPr>
              <a:t>OBI_assay</a:t>
            </a:r>
            <a:r>
              <a:rPr lang="en-US" sz="1200" b="0" i="0" kern="1200" dirty="0">
                <a:solidFill>
                  <a:schemeClr val="tx1"/>
                </a:solidFill>
                <a:effectLst/>
                <a:latin typeface="+mn-lt"/>
                <a:ea typeface="+mn-ea"/>
                <a:cs typeface="+mn-cs"/>
              </a:rPr>
              <a:t>”, what would we call the new term? “</a:t>
            </a:r>
            <a:r>
              <a:rPr lang="en-US" sz="1200" b="0" i="0" kern="1200" dirty="0" err="1">
                <a:solidFill>
                  <a:schemeClr val="tx1"/>
                </a:solidFill>
                <a:effectLst/>
                <a:latin typeface="+mn-lt"/>
                <a:ea typeface="+mn-ea"/>
                <a:cs typeface="+mn-cs"/>
              </a:rPr>
              <a:t>OBI_assay_new</a:t>
            </a:r>
            <a:r>
              <a:rPr lang="en-US" sz="1200" b="0" i="0" kern="1200" dirty="0">
                <a:solidFill>
                  <a:schemeClr val="tx1"/>
                </a:solidFill>
                <a:effectLst/>
                <a:latin typeface="+mn-lt"/>
                <a:ea typeface="+mn-ea"/>
                <a:cs typeface="+mn-cs"/>
              </a:rPr>
              <a:t>”? And what if we had to replace it, in turn? “OBI_assay_new_2”? My bet is that people would keep using the old “</a:t>
            </a:r>
            <a:r>
              <a:rPr lang="en-US" sz="1200" b="0" i="0" kern="1200" dirty="0" err="1">
                <a:solidFill>
                  <a:schemeClr val="tx1"/>
                </a:solidFill>
                <a:effectLst/>
                <a:latin typeface="+mn-lt"/>
                <a:ea typeface="+mn-ea"/>
                <a:cs typeface="+mn-cs"/>
              </a:rPr>
              <a:t>OBI_assay</a:t>
            </a:r>
            <a:r>
              <a:rPr lang="en-US" sz="1200" b="0" i="0" kern="1200" dirty="0">
                <a:solidFill>
                  <a:schemeClr val="tx1"/>
                </a:solidFill>
                <a:effectLst/>
                <a:latin typeface="+mn-lt"/>
                <a:ea typeface="+mn-ea"/>
                <a:cs typeface="+mn-cs"/>
              </a:rPr>
              <a:t>” ID just because it looks right, and never update to the improved terms.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Opaque IDs make versioning easier, and versioning is crucial. We can overcome the disadvantages of opacity with better tools. It’s trivial for software to go from a unique ID to a human-readable label. But trying to go from an ambiguous, human-readable label to a unique ID required a carefully specified context, or else it becomes a recipe for disaster. Better to use globally unique IRIs and improve our tools.</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35</a:t>
            </a:fld>
            <a:endParaRPr lang="en-US"/>
          </a:p>
        </p:txBody>
      </p:sp>
    </p:spTree>
    <p:extLst>
      <p:ext uri="{BB962C8B-B14F-4D97-AF65-F5344CB8AC3E}">
        <p14:creationId xmlns:p14="http://schemas.microsoft.com/office/powerpoint/2010/main" val="1240787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One other acronym you might come across is “</a:t>
            </a:r>
            <a:r>
              <a:rPr lang="en-US" sz="1200" b="0" i="0" u="none" strike="noStrike" kern="1200" dirty="0">
                <a:solidFill>
                  <a:schemeClr val="tx1"/>
                </a:solidFill>
                <a:effectLst/>
                <a:latin typeface="+mn-lt"/>
                <a:ea typeface="+mn-ea"/>
                <a:cs typeface="+mn-cs"/>
                <a:hlinkClick r:id="rId3"/>
              </a:rPr>
              <a:t>PURL</a:t>
            </a:r>
            <a:r>
              <a:rPr lang="en-US" sz="1200" b="0" i="0" kern="1200" dirty="0">
                <a:solidFill>
                  <a:schemeClr val="tx1"/>
                </a:solidFill>
                <a:effectLst/>
                <a:latin typeface="+mn-lt"/>
                <a:ea typeface="+mn-ea"/>
                <a:cs typeface="+mn-cs"/>
              </a:rPr>
              <a:t>” (Persistent URL). A PURL is just a URL, but with additional expectations that it will always point to the same resource. PURLs usually work by transparently redirecting a request to another address. If a resource is moved to a new server, for example, the PURL doesn’t change, but it will redirect you to the new address instead of the old one. (In general, </a:t>
            </a:r>
            <a:r>
              <a:rPr lang="en-US" sz="1200" b="0" i="0" u="none" strike="noStrike" kern="1200" dirty="0">
                <a:solidFill>
                  <a:schemeClr val="tx1"/>
                </a:solidFill>
                <a:effectLst/>
                <a:latin typeface="+mn-lt"/>
                <a:ea typeface="+mn-ea"/>
                <a:cs typeface="+mn-cs"/>
                <a:hlinkClick r:id="rId4"/>
              </a:rPr>
              <a:t>cool URIs don’t change</a:t>
            </a:r>
            <a:r>
              <a:rPr lang="en-US" sz="1200" b="0" i="0" kern="1200" dirty="0">
                <a:solidFill>
                  <a:schemeClr val="tx1"/>
                </a:solidFill>
                <a:effectLst/>
                <a:latin typeface="+mn-lt"/>
                <a:ea typeface="+mn-ea"/>
                <a:cs typeface="+mn-cs"/>
              </a:rPr>
              <a:t>, and every IRI should be persistent, but people use PURLs to make their intentions clear.)</a:t>
            </a:r>
          </a:p>
          <a:p>
            <a:pPr fontAlgn="base"/>
            <a:r>
              <a:rPr lang="en-US" sz="1200" b="0" i="0" kern="1200" dirty="0">
                <a:solidFill>
                  <a:schemeClr val="tx1"/>
                </a:solidFill>
                <a:effectLst/>
                <a:latin typeface="+mn-lt"/>
                <a:ea typeface="+mn-ea"/>
                <a:cs typeface="+mn-cs"/>
              </a:rPr>
              <a:t>It’s important to know that there are some differences, but for pretty much all our purposes we can treat these as the same: URL, URI, IRI, and PURL for full names; CURIE or OBO term ID for abbreviations. I’ll try to stick to “IRI”.</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36</a:t>
            </a:fld>
            <a:endParaRPr lang="en-US"/>
          </a:p>
        </p:txBody>
      </p:sp>
    </p:spTree>
    <p:extLst>
      <p:ext uri="{BB962C8B-B14F-4D97-AF65-F5344CB8AC3E}">
        <p14:creationId xmlns:p14="http://schemas.microsoft.com/office/powerpoint/2010/main" val="394616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IRIs let us assign as many names as we want. But it’s important to step back and ask: how many names </a:t>
            </a:r>
            <a:r>
              <a:rPr lang="en-US" sz="1200" b="0" i="1" kern="1200" dirty="0">
                <a:solidFill>
                  <a:schemeClr val="tx1"/>
                </a:solidFill>
                <a:effectLst/>
                <a:latin typeface="+mn-lt"/>
                <a:ea typeface="+mn-ea"/>
                <a:cs typeface="+mn-cs"/>
              </a:rPr>
              <a:t>do</a:t>
            </a:r>
            <a:r>
              <a:rPr lang="en-US" sz="1200" b="0" i="0" kern="1200" dirty="0">
                <a:solidFill>
                  <a:schemeClr val="tx1"/>
                </a:solidFill>
                <a:effectLst/>
                <a:latin typeface="+mn-lt"/>
                <a:ea typeface="+mn-ea"/>
                <a:cs typeface="+mn-cs"/>
              </a:rPr>
              <a:t> we want?</a:t>
            </a:r>
          </a:p>
          <a:p>
            <a:pPr fontAlgn="base"/>
            <a:r>
              <a:rPr lang="en-US" sz="1200" b="0" i="0" kern="1200" dirty="0">
                <a:solidFill>
                  <a:schemeClr val="tx1"/>
                </a:solidFill>
                <a:effectLst/>
                <a:latin typeface="+mn-lt"/>
                <a:ea typeface="+mn-ea"/>
                <a:cs typeface="+mn-cs"/>
              </a:rPr>
              <a:t>Names are most useful when everything that we want to talk about has only one name. When you and I both use the same name for the same thing, then we’re communicating. If we use different names for the same thing, then it takes extra work to figure out that we both mean the same thing.</a:t>
            </a:r>
          </a:p>
          <a:p>
            <a:pPr fontAlgn="base"/>
            <a:r>
              <a:rPr lang="en-US" sz="1200" b="0" i="0" kern="1200" dirty="0">
                <a:solidFill>
                  <a:schemeClr val="tx1"/>
                </a:solidFill>
                <a:effectLst/>
                <a:latin typeface="+mn-lt"/>
                <a:ea typeface="+mn-ea"/>
                <a:cs typeface="+mn-cs"/>
              </a:rPr>
              <a:t>Coordinating names can be a challenge. The challenge only increases when the community of communicators is large, and our knowledge of the things we’re talking about is changing quickly. I’m sure you’ll recognize this situation in your field of research: new terminology is introduced, revised and revised again to fit new facts and usage, and then perhaps settles into some stable textbook meaning or disappears all together.</a:t>
            </a:r>
          </a:p>
          <a:p>
            <a:br>
              <a:rPr lang="en-US" dirty="0"/>
            </a:br>
            <a:r>
              <a:rPr lang="en-US" dirty="0"/>
              <a:t>(This is the last slide for the Names section.)</a:t>
            </a:r>
          </a:p>
        </p:txBody>
      </p:sp>
      <p:sp>
        <p:nvSpPr>
          <p:cNvPr id="4" name="Slide Number Placeholder 3"/>
          <p:cNvSpPr>
            <a:spLocks noGrp="1"/>
          </p:cNvSpPr>
          <p:nvPr>
            <p:ph type="sldNum" sz="quarter" idx="5"/>
          </p:nvPr>
        </p:nvSpPr>
        <p:spPr/>
        <p:txBody>
          <a:bodyPr/>
          <a:lstStyle/>
          <a:p>
            <a:fld id="{41CD1AE1-B75F-BC45-9D04-F8D02D04CB98}" type="slidenum">
              <a:rPr lang="en-US" smtClean="0"/>
              <a:t>37</a:t>
            </a:fld>
            <a:endParaRPr lang="en-US"/>
          </a:p>
        </p:txBody>
      </p:sp>
    </p:spTree>
    <p:extLst>
      <p:ext uri="{BB962C8B-B14F-4D97-AF65-F5344CB8AC3E}">
        <p14:creationId xmlns:p14="http://schemas.microsoft.com/office/powerpoint/2010/main" val="63707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One of the things that ontologies do is provide systems of names. The Open Biological and Biomedical Ontologies (OBO) is a community of ontology projects for science with shared principles and </a:t>
            </a:r>
            <a:r>
              <a:rPr lang="en-US" sz="1200" b="0" i="0" kern="1200" dirty="0" err="1">
                <a:solidFill>
                  <a:schemeClr val="tx1"/>
                </a:solidFill>
                <a:effectLst/>
                <a:latin typeface="+mn-lt"/>
                <a:ea typeface="+mn-ea"/>
                <a:cs typeface="+mn-cs"/>
              </a:rPr>
              <a:t>practises</a:t>
            </a:r>
            <a:r>
              <a:rPr lang="en-US" sz="1200" b="0" i="0" kern="1200" dirty="0">
                <a:solidFill>
                  <a:schemeClr val="tx1"/>
                </a:solidFill>
                <a:effectLst/>
                <a:latin typeface="+mn-lt"/>
                <a:ea typeface="+mn-ea"/>
                <a:cs typeface="+mn-cs"/>
              </a:rPr>
              <a:t>. Most OBO ontologies provide standardized names for the things that are general within a scientific domain. The term obo:OBI_0000070 is an example: it names the class of all assays in general. The observation described in the first row of </a:t>
            </a:r>
            <a:r>
              <a:rPr lang="en-US" sz="1200" b="0" i="0" u="none" strike="noStrike" kern="1200" dirty="0">
                <a:solidFill>
                  <a:schemeClr val="tx1"/>
                </a:solidFill>
                <a:effectLst/>
                <a:latin typeface="+mn-lt"/>
                <a:ea typeface="+mn-ea"/>
                <a:cs typeface="+mn-cs"/>
                <a:hlinkClick r:id="rId3"/>
              </a:rPr>
              <a:t>data-before.csv</a:t>
            </a:r>
            <a:r>
              <a:rPr lang="en-US" sz="1200" b="0" i="0" kern="1200" dirty="0">
                <a:solidFill>
                  <a:schemeClr val="tx1"/>
                </a:solidFill>
                <a:effectLst/>
                <a:latin typeface="+mn-lt"/>
                <a:ea typeface="+mn-ea"/>
                <a:cs typeface="+mn-cs"/>
              </a:rPr>
              <a:t> is a </a:t>
            </a:r>
            <a:r>
              <a:rPr lang="en-US" sz="1200" b="0" i="1" kern="1200" dirty="0">
                <a:solidFill>
                  <a:schemeClr val="tx1"/>
                </a:solidFill>
                <a:effectLst/>
                <a:latin typeface="+mn-lt"/>
                <a:ea typeface="+mn-ea"/>
                <a:cs typeface="+mn-cs"/>
              </a:rPr>
              <a:t>particular</a:t>
            </a:r>
            <a:r>
              <a:rPr lang="en-US" sz="1200" b="0" i="0" kern="1200" dirty="0">
                <a:solidFill>
                  <a:schemeClr val="tx1"/>
                </a:solidFill>
                <a:effectLst/>
                <a:latin typeface="+mn-lt"/>
                <a:ea typeface="+mn-ea"/>
                <a:cs typeface="+mn-cs"/>
              </a:rPr>
              <a:t> assay that happened at a certain place and time. The class of all assays is </a:t>
            </a:r>
            <a:r>
              <a:rPr lang="en-US" sz="1200" b="0" i="1" kern="1200" dirty="0">
                <a:solidFill>
                  <a:schemeClr val="tx1"/>
                </a:solidFill>
                <a:effectLst/>
                <a:latin typeface="+mn-lt"/>
                <a:ea typeface="+mn-ea"/>
                <a:cs typeface="+mn-cs"/>
              </a:rPr>
              <a:t>general</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universal</a:t>
            </a:r>
            <a:r>
              <a:rPr lang="en-US" sz="1200" b="0" i="0" kern="1200" dirty="0">
                <a:solidFill>
                  <a:schemeClr val="tx1"/>
                </a:solidFill>
                <a:effectLst/>
                <a:latin typeface="+mn-lt"/>
                <a:ea typeface="+mn-ea"/>
                <a:cs typeface="+mn-cs"/>
              </a:rPr>
              <a:t>) – it does not exist in space and time, but we can give it a name and talk about it.</a:t>
            </a:r>
          </a:p>
          <a:p>
            <a:pPr fontAlgn="base"/>
            <a:r>
              <a:rPr lang="en-US" sz="1200" b="0" i="0" kern="1200" dirty="0">
                <a:solidFill>
                  <a:schemeClr val="tx1"/>
                </a:solidFill>
                <a:effectLst/>
                <a:latin typeface="+mn-lt"/>
                <a:ea typeface="+mn-ea"/>
                <a:cs typeface="+mn-cs"/>
              </a:rPr>
              <a:t>(It’s a little redundant to say “an OBO ontology” – “an Open Biological and Biomedical Ontologies </a:t>
            </a:r>
            <a:r>
              <a:rPr lang="en-US" sz="1200" b="0" i="1" kern="1200" dirty="0">
                <a:solidFill>
                  <a:schemeClr val="tx1"/>
                </a:solidFill>
                <a:effectLst/>
                <a:latin typeface="+mn-lt"/>
                <a:ea typeface="+mn-ea"/>
                <a:cs typeface="+mn-cs"/>
              </a:rPr>
              <a:t>ontology</a:t>
            </a:r>
            <a:r>
              <a:rPr lang="en-US" sz="1200" b="0" i="0" kern="1200" dirty="0">
                <a:solidFill>
                  <a:schemeClr val="tx1"/>
                </a:solidFill>
                <a:effectLst/>
                <a:latin typeface="+mn-lt"/>
                <a:ea typeface="+mn-ea"/>
                <a:cs typeface="+mn-cs"/>
              </a:rPr>
              <a:t>” – but for our purposes it means “an ontology that belongs to the OBO Library and follows OBO principles”.)</a:t>
            </a:r>
          </a:p>
        </p:txBody>
      </p:sp>
      <p:sp>
        <p:nvSpPr>
          <p:cNvPr id="4" name="Slide Number Placeholder 3"/>
          <p:cNvSpPr>
            <a:spLocks noGrp="1"/>
          </p:cNvSpPr>
          <p:nvPr>
            <p:ph type="sldNum" sz="quarter" idx="5"/>
          </p:nvPr>
        </p:nvSpPr>
        <p:spPr/>
        <p:txBody>
          <a:bodyPr/>
          <a:lstStyle/>
          <a:p>
            <a:fld id="{41CD1AE1-B75F-BC45-9D04-F8D02D04CB98}" type="slidenum">
              <a:rPr lang="en-US" smtClean="0"/>
              <a:t>38</a:t>
            </a:fld>
            <a:endParaRPr lang="en-US"/>
          </a:p>
        </p:txBody>
      </p:sp>
    </p:spTree>
    <p:extLst>
      <p:ext uri="{BB962C8B-B14F-4D97-AF65-F5344CB8AC3E}">
        <p14:creationId xmlns:p14="http://schemas.microsoft.com/office/powerpoint/2010/main" val="3327303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We should distinguish between </a:t>
            </a:r>
            <a:r>
              <a:rPr lang="en-US" sz="1200" b="0" i="1" kern="1200" dirty="0">
                <a:solidFill>
                  <a:schemeClr val="tx1"/>
                </a:solidFill>
                <a:effectLst/>
                <a:latin typeface="+mn-lt"/>
                <a:ea typeface="+mn-ea"/>
                <a:cs typeface="+mn-cs"/>
              </a:rPr>
              <a:t>reference ontologies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application ontologies</a:t>
            </a:r>
            <a:r>
              <a:rPr lang="en-US" sz="1200" b="0" i="0" kern="1200" dirty="0">
                <a:solidFill>
                  <a:schemeClr val="tx1"/>
                </a:solidFill>
                <a:effectLst/>
                <a:latin typeface="+mn-lt"/>
                <a:ea typeface="+mn-ea"/>
                <a:cs typeface="+mn-cs"/>
              </a:rPr>
              <a:t>. A reference ontology is meant to serve a general purpose, providing terms for some domain of science. We can compare it to a textbook or a dictionary. An application ontology is meant to serve a specific purpose, limited to a particular project or institution, but often crossing several domains. An application ontology is likely to include terms from several reference ontologies. Reference ontologies focus almost exclusively on universals, while application ontologies are more likely to include terms for particulars.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OBO ontologies are reference ontologies – they focus on terms for the universals within a scientific domain. In our running example we will be using terms from several reference ontologies, such as </a:t>
            </a:r>
            <a:r>
              <a:rPr lang="en-US" sz="1200" b="0" i="0" kern="1200" dirty="0" err="1">
                <a:solidFill>
                  <a:schemeClr val="tx1"/>
                </a:solidFill>
                <a:effectLst/>
                <a:latin typeface="+mn-lt"/>
                <a:ea typeface="+mn-ea"/>
                <a:cs typeface="+mn-cs"/>
              </a:rPr>
              <a:t>Uberon</a:t>
            </a:r>
            <a:r>
              <a:rPr lang="en-US" sz="1200" b="0" i="0" kern="1200" dirty="0">
                <a:solidFill>
                  <a:schemeClr val="tx1"/>
                </a:solidFill>
                <a:effectLst/>
                <a:latin typeface="+mn-lt"/>
                <a:ea typeface="+mn-ea"/>
                <a:cs typeface="+mn-cs"/>
              </a:rPr>
              <a:t> and OBI. In this tutorial we will be building an application ontology to support our running example, importing these reference ontology terms and adding other terms that don’t exist in (or belong in) any reference ontology.</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39</a:t>
            </a:fld>
            <a:endParaRPr lang="en-US"/>
          </a:p>
        </p:txBody>
      </p:sp>
    </p:spTree>
    <p:extLst>
      <p:ext uri="{BB962C8B-B14F-4D97-AF65-F5344CB8AC3E}">
        <p14:creationId xmlns:p14="http://schemas.microsoft.com/office/powerpoint/2010/main" val="3412079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IRIs give us all the globally unique names that we need. Ontologies give us systems of standardized names (and more). Now let’s see how to use them.</a:t>
            </a:r>
          </a:p>
          <a:p>
            <a:pPr fontAlgn="base"/>
            <a:r>
              <a:rPr lang="en-US" sz="1200" b="0" i="0" kern="1200" dirty="0">
                <a:solidFill>
                  <a:schemeClr val="tx1"/>
                </a:solidFill>
                <a:effectLst/>
                <a:latin typeface="+mn-lt"/>
                <a:ea typeface="+mn-ea"/>
                <a:cs typeface="+mn-cs"/>
              </a:rPr>
              <a:t>“Using” an OBO reference ontology term means using its IRI in your data. Every term should have just one IRI – don’t make up your own name for it, use the official one! In this section you’ll learn how to find the terms you want, how to assess whether they’re high-quality, and how to import them into the application ontology for your project. We’ll illustrate these techniques by building an application ontology to support our running example.</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40</a:t>
            </a:fld>
            <a:endParaRPr lang="en-US"/>
          </a:p>
        </p:txBody>
      </p:sp>
    </p:spTree>
    <p:extLst>
      <p:ext uri="{BB962C8B-B14F-4D97-AF65-F5344CB8AC3E}">
        <p14:creationId xmlns:p14="http://schemas.microsoft.com/office/powerpoint/2010/main" val="3966028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OBO ontologies are freely distributed, and there's a number of different web sites that you can use to find them. We usually begin by searching for an appropriate label, and then check to make sure that the textual and logical definitions fit what we need.</a:t>
            </a:r>
          </a:p>
          <a:p>
            <a:r>
              <a:rPr lang="en-US" sz="1200" b="1" i="0" kern="1200" dirty="0" err="1">
                <a:solidFill>
                  <a:schemeClr val="tx1"/>
                </a:solidFill>
                <a:effectLst/>
                <a:latin typeface="+mn-lt"/>
                <a:ea typeface="+mn-ea"/>
                <a:cs typeface="+mn-cs"/>
              </a:rPr>
              <a:t>Ontobee</a:t>
            </a:r>
            <a:endParaRPr lang="en-US" sz="1200" b="1"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3"/>
              </a:rPr>
              <a:t>Ontobee</a:t>
            </a:r>
            <a:r>
              <a:rPr lang="en-US" sz="1200" b="0" i="0" kern="1200" dirty="0">
                <a:solidFill>
                  <a:schemeClr val="tx1"/>
                </a:solidFill>
                <a:effectLst/>
                <a:latin typeface="+mn-lt"/>
                <a:ea typeface="+mn-ea"/>
                <a:cs typeface="+mn-cs"/>
              </a:rPr>
              <a:t> lists all the OBO ontologies and provides useful search and analysis tools. Many OBO projects use it as the endpoint for their PURLS -- if you click </a:t>
            </a:r>
            <a:r>
              <a:rPr lang="en-US" sz="1200" b="0" i="0" u="none" strike="noStrike" kern="1200" dirty="0">
                <a:solidFill>
                  <a:schemeClr val="tx1"/>
                </a:solidFill>
                <a:effectLst/>
                <a:latin typeface="+mn-lt"/>
                <a:ea typeface="+mn-ea"/>
                <a:cs typeface="+mn-cs"/>
                <a:hlinkClick r:id="rId4"/>
              </a:rPr>
              <a:t>http://purl.obolibrary.org/obo/OBI_0000070</a:t>
            </a:r>
            <a:r>
              <a:rPr lang="en-US" sz="1200" b="0" i="0" kern="1200" dirty="0">
                <a:solidFill>
                  <a:schemeClr val="tx1"/>
                </a:solidFill>
                <a:effectLst/>
                <a:latin typeface="+mn-lt"/>
                <a:ea typeface="+mn-ea"/>
                <a:cs typeface="+mn-cs"/>
              </a:rPr>
              <a:t> you'll be taken to the </a:t>
            </a:r>
            <a:r>
              <a:rPr lang="en-US" sz="1200" b="0" i="0" kern="1200" dirty="0" err="1">
                <a:solidFill>
                  <a:schemeClr val="tx1"/>
                </a:solidFill>
                <a:effectLst/>
                <a:latin typeface="+mn-lt"/>
                <a:ea typeface="+mn-ea"/>
                <a:cs typeface="+mn-cs"/>
              </a:rPr>
              <a:t>Ontobee</a:t>
            </a:r>
            <a:r>
              <a:rPr lang="en-US" sz="1200" b="0" i="0" kern="1200" dirty="0">
                <a:solidFill>
                  <a:schemeClr val="tx1"/>
                </a:solidFill>
                <a:effectLst/>
                <a:latin typeface="+mn-lt"/>
                <a:ea typeface="+mn-ea"/>
                <a:cs typeface="+mn-cs"/>
              </a:rPr>
              <a:t> page for OBI's "assay" term. </a:t>
            </a:r>
            <a:r>
              <a:rPr lang="en-US" sz="1200" b="0" i="0" kern="1200" dirty="0" err="1">
                <a:solidFill>
                  <a:schemeClr val="tx1"/>
                </a:solidFill>
                <a:effectLst/>
                <a:latin typeface="+mn-lt"/>
                <a:ea typeface="+mn-ea"/>
                <a:cs typeface="+mn-cs"/>
              </a:rPr>
              <a:t>Ontobee</a:t>
            </a:r>
            <a:r>
              <a:rPr lang="en-US" sz="1200" b="0" i="0" kern="1200" dirty="0">
                <a:solidFill>
                  <a:schemeClr val="tx1"/>
                </a:solidFill>
                <a:effectLst/>
                <a:latin typeface="+mn-lt"/>
                <a:ea typeface="+mn-ea"/>
                <a:cs typeface="+mn-cs"/>
              </a:rPr>
              <a:t> also provides information on how each term is used in other OBO ontologies. </a:t>
            </a:r>
            <a:r>
              <a:rPr lang="en-US" sz="1200" b="0" i="0" kern="1200" dirty="0" err="1">
                <a:solidFill>
                  <a:schemeClr val="tx1"/>
                </a:solidFill>
                <a:effectLst/>
                <a:latin typeface="+mn-lt"/>
                <a:ea typeface="+mn-ea"/>
                <a:cs typeface="+mn-cs"/>
              </a:rPr>
              <a:t>Ontobee</a:t>
            </a:r>
            <a:r>
              <a:rPr lang="en-US" sz="1200" b="0" i="0" kern="1200" dirty="0">
                <a:solidFill>
                  <a:schemeClr val="tx1"/>
                </a:solidFill>
                <a:effectLst/>
                <a:latin typeface="+mn-lt"/>
                <a:ea typeface="+mn-ea"/>
                <a:cs typeface="+mn-cs"/>
              </a:rPr>
              <a:t> term pages provide RDF/OWL data that can be used by software. I use </a:t>
            </a:r>
            <a:r>
              <a:rPr lang="en-US" sz="1200" b="0" i="0" kern="1200" dirty="0" err="1">
                <a:solidFill>
                  <a:schemeClr val="tx1"/>
                </a:solidFill>
                <a:effectLst/>
                <a:latin typeface="+mn-lt"/>
                <a:ea typeface="+mn-ea"/>
                <a:cs typeface="+mn-cs"/>
              </a:rPr>
              <a:t>Ontobee</a:t>
            </a:r>
            <a:r>
              <a:rPr lang="en-US" sz="1200" b="0" i="0" kern="1200" dirty="0">
                <a:solidFill>
                  <a:schemeClr val="tx1"/>
                </a:solidFill>
                <a:effectLst/>
                <a:latin typeface="+mn-lt"/>
                <a:ea typeface="+mn-ea"/>
                <a:cs typeface="+mn-cs"/>
              </a:rPr>
              <a:t> all the time for finding OBO terms, either within an ontology that I know or across all the OBO projects.</a:t>
            </a:r>
          </a:p>
          <a:p>
            <a:r>
              <a:rPr lang="en-US" sz="1200" b="1" i="0" kern="1200" dirty="0" err="1">
                <a:solidFill>
                  <a:schemeClr val="tx1"/>
                </a:solidFill>
                <a:effectLst/>
                <a:latin typeface="+mn-lt"/>
                <a:ea typeface="+mn-ea"/>
                <a:cs typeface="+mn-cs"/>
              </a:rPr>
              <a:t>BioPortal</a:t>
            </a:r>
            <a:endParaRPr lang="en-US" sz="1200" b="1"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BioPortal</a:t>
            </a:r>
            <a:r>
              <a:rPr lang="en-US" sz="1200" b="0" i="0" kern="1200" dirty="0">
                <a:solidFill>
                  <a:schemeClr val="tx1"/>
                </a:solidFill>
                <a:effectLst/>
                <a:latin typeface="+mn-lt"/>
                <a:ea typeface="+mn-ea"/>
                <a:cs typeface="+mn-cs"/>
              </a:rPr>
              <a:t> provides access to OBO ontologies and many more ontologies and terminologies for biology and medicine. If you can't find the term you're looking for using </a:t>
            </a:r>
            <a:r>
              <a:rPr lang="en-US" sz="1200" b="0" i="0" kern="1200" dirty="0" err="1">
                <a:solidFill>
                  <a:schemeClr val="tx1"/>
                </a:solidFill>
                <a:effectLst/>
                <a:latin typeface="+mn-lt"/>
                <a:ea typeface="+mn-ea"/>
                <a:cs typeface="+mn-cs"/>
              </a:rPr>
              <a:t>Ontobee</a:t>
            </a:r>
            <a:r>
              <a:rPr lang="en-US" sz="1200" b="0" i="0" kern="1200" dirty="0">
                <a:solidFill>
                  <a:schemeClr val="tx1"/>
                </a:solidFill>
                <a:effectLst/>
                <a:latin typeface="+mn-lt"/>
                <a:ea typeface="+mn-ea"/>
                <a:cs typeface="+mn-cs"/>
              </a:rPr>
              <a:t>, maybe you can find it using </a:t>
            </a:r>
            <a:r>
              <a:rPr lang="en-US" sz="1200" b="0" i="0" kern="1200" dirty="0" err="1">
                <a:solidFill>
                  <a:schemeClr val="tx1"/>
                </a:solidFill>
                <a:effectLst/>
                <a:latin typeface="+mn-lt"/>
                <a:ea typeface="+mn-ea"/>
                <a:cs typeface="+mn-cs"/>
              </a:rPr>
              <a:t>BioPortal</a:t>
            </a:r>
            <a:r>
              <a:rPr lang="en-US" sz="1200" b="0" i="0" kern="1200" dirty="0">
                <a:solidFill>
                  <a:schemeClr val="tx1"/>
                </a:solidFill>
                <a:effectLst/>
                <a:latin typeface="+mn-lt"/>
                <a:ea typeface="+mn-ea"/>
                <a:cs typeface="+mn-cs"/>
              </a:rPr>
              <a:t>. If the term you want belongs to an ontology that is not part of OBO, you might still be able to use it. See the section below on assessing ontologies for reuse.</a:t>
            </a:r>
          </a:p>
          <a:p>
            <a:r>
              <a:rPr lang="en-US" sz="1200" b="1" i="0" kern="1200" dirty="0">
                <a:solidFill>
                  <a:schemeClr val="tx1"/>
                </a:solidFill>
                <a:effectLst/>
                <a:latin typeface="+mn-lt"/>
                <a:ea typeface="+mn-ea"/>
                <a:cs typeface="+mn-cs"/>
              </a:rPr>
              <a:t>Ontology Lookup Service (OLS)</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6"/>
              </a:rPr>
              <a:t>Ontology Lookup Service (OLS)</a:t>
            </a:r>
            <a:r>
              <a:rPr lang="en-US" sz="1200" b="0" i="0" kern="1200" dirty="0">
                <a:solidFill>
                  <a:schemeClr val="tx1"/>
                </a:solidFill>
                <a:effectLst/>
                <a:latin typeface="+mn-lt"/>
                <a:ea typeface="+mn-ea"/>
                <a:cs typeface="+mn-cs"/>
              </a:rPr>
              <a:t> is a repository for biomedical ontologies that aims to provide a single point of access to the latest ontology versions. You can browse the ontologies through the website as well as programmatically via the OLS API. OLS is developed and maintained by the Samples, Phenotypes and Ontologies Team (SPOT) at the European Bioinformatics Institute (EMBL-EBI).</a:t>
            </a:r>
          </a:p>
          <a:p>
            <a:r>
              <a:rPr lang="en-US" sz="1200" b="1" i="0" kern="1200" dirty="0">
                <a:solidFill>
                  <a:schemeClr val="tx1"/>
                </a:solidFill>
                <a:effectLst/>
                <a:latin typeface="+mn-lt"/>
                <a:ea typeface="+mn-ea"/>
                <a:cs typeface="+mn-cs"/>
              </a:rPr>
              <a:t>Linked Open Vocabularies (LOV)</a:t>
            </a:r>
          </a:p>
          <a:p>
            <a:r>
              <a:rPr lang="en-US" sz="1200" b="0" i="0" u="none" strike="noStrike" kern="1200" dirty="0">
                <a:solidFill>
                  <a:schemeClr val="tx1"/>
                </a:solidFill>
                <a:effectLst/>
                <a:latin typeface="+mn-lt"/>
                <a:ea typeface="+mn-ea"/>
                <a:cs typeface="+mn-cs"/>
                <a:hlinkClick r:id="rId7"/>
              </a:rPr>
              <a:t>Linked Open Vocabularies (LOV)</a:t>
            </a:r>
            <a:r>
              <a:rPr lang="en-US" sz="1200" b="0" i="0" kern="1200" dirty="0">
                <a:solidFill>
                  <a:schemeClr val="tx1"/>
                </a:solidFill>
                <a:effectLst/>
                <a:latin typeface="+mn-lt"/>
                <a:ea typeface="+mn-ea"/>
                <a:cs typeface="+mn-cs"/>
              </a:rPr>
              <a:t> is a repository for ontologies on the web. If you need a concept from an ontology outside the domain of biomedicine, this is a good place to look. Originally hosted by the Open Knowledge Foundation, it is now maintained by the Ontology Engineering Group (OEG) at the Computer Science School at Universidad </a:t>
            </a:r>
            <a:r>
              <a:rPr lang="en-US" sz="1200" b="0" i="0" kern="1200" dirty="0" err="1">
                <a:solidFill>
                  <a:schemeClr val="tx1"/>
                </a:solidFill>
                <a:effectLst/>
                <a:latin typeface="+mn-lt"/>
                <a:ea typeface="+mn-ea"/>
                <a:cs typeface="+mn-cs"/>
              </a:rPr>
              <a:t>Politécnica</a:t>
            </a:r>
            <a:r>
              <a:rPr lang="en-US" sz="1200" b="0" i="0" kern="1200" dirty="0">
                <a:solidFill>
                  <a:schemeClr val="tx1"/>
                </a:solidFill>
                <a:effectLst/>
                <a:latin typeface="+mn-lt"/>
                <a:ea typeface="+mn-ea"/>
                <a:cs typeface="+mn-cs"/>
              </a:rPr>
              <a:t> de Madrid (UPM).</a:t>
            </a:r>
          </a:p>
          <a:p>
            <a:r>
              <a:rPr lang="en-US" sz="1200" b="1" i="0" kern="1200" dirty="0" err="1">
                <a:solidFill>
                  <a:schemeClr val="tx1"/>
                </a:solidFill>
                <a:effectLst/>
                <a:latin typeface="+mn-lt"/>
                <a:ea typeface="+mn-ea"/>
                <a:cs typeface="+mn-cs"/>
              </a:rPr>
              <a:t>OntoMaton</a:t>
            </a:r>
            <a:endParaRPr lang="en-US" sz="1200" b="1"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OntoMaton</a:t>
            </a:r>
            <a:r>
              <a:rPr lang="en-US" sz="1200" b="0" i="0" kern="1200" dirty="0">
                <a:solidFill>
                  <a:schemeClr val="tx1"/>
                </a:solidFill>
                <a:effectLst/>
                <a:latin typeface="+mn-lt"/>
                <a:ea typeface="+mn-ea"/>
                <a:cs typeface="+mn-cs"/>
              </a:rPr>
              <a:t> is a useful plugin for </a:t>
            </a:r>
            <a:r>
              <a:rPr lang="en-US" sz="1200" b="0" i="0" u="none" strike="noStrike" kern="1200" dirty="0">
                <a:solidFill>
                  <a:schemeClr val="tx1"/>
                </a:solidFill>
                <a:effectLst/>
                <a:latin typeface="+mn-lt"/>
                <a:ea typeface="+mn-ea"/>
                <a:cs typeface="+mn-cs"/>
                <a:hlinkClick r:id="rId9"/>
              </a:rPr>
              <a:t>Google Spreadsheets</a:t>
            </a:r>
            <a:r>
              <a:rPr lang="en-US" sz="1200" b="0" i="0" kern="1200" dirty="0">
                <a:solidFill>
                  <a:schemeClr val="tx1"/>
                </a:solidFill>
                <a:effectLst/>
                <a:latin typeface="+mn-lt"/>
                <a:ea typeface="+mn-ea"/>
                <a:cs typeface="+mn-cs"/>
              </a:rPr>
              <a:t>. It uses </a:t>
            </a:r>
            <a:r>
              <a:rPr lang="en-US" sz="1200" b="0" i="0" kern="1200" dirty="0" err="1">
                <a:solidFill>
                  <a:schemeClr val="tx1"/>
                </a:solidFill>
                <a:effectLst/>
                <a:latin typeface="+mn-lt"/>
                <a:ea typeface="+mn-ea"/>
                <a:cs typeface="+mn-cs"/>
              </a:rPr>
              <a:t>BioPortal</a:t>
            </a:r>
            <a:r>
              <a:rPr lang="en-US" sz="1200" b="0" i="0" kern="1200" dirty="0">
                <a:solidFill>
                  <a:schemeClr val="tx1"/>
                </a:solidFill>
                <a:effectLst/>
                <a:latin typeface="+mn-lt"/>
                <a:ea typeface="+mn-ea"/>
                <a:cs typeface="+mn-cs"/>
              </a:rPr>
              <a:t> to find and autocomplete terms in selected columns of your sheet. You can also configure it to use only the ontologies you prefer, such as only OBO ontologies. Restrict to the smallest set of ontologies you can to improve search speed. Use the term links to check their definitions! When I have a list of terms I want to map, it's often fastest to setup a new Google spreadsheet with </a:t>
            </a:r>
            <a:r>
              <a:rPr lang="en-US" sz="1200" b="0" i="0" kern="1200" dirty="0" err="1">
                <a:solidFill>
                  <a:schemeClr val="tx1"/>
                </a:solidFill>
                <a:effectLst/>
                <a:latin typeface="+mn-lt"/>
                <a:ea typeface="+mn-ea"/>
                <a:cs typeface="+mn-cs"/>
              </a:rPr>
              <a:t>OntoMaton</a:t>
            </a:r>
            <a:r>
              <a:rPr lang="en-US" sz="1200" b="0" i="0" kern="1200" dirty="0">
                <a:solidFill>
                  <a:schemeClr val="tx1"/>
                </a:solidFill>
                <a:effectLst/>
                <a:latin typeface="+mn-lt"/>
                <a:ea typeface="+mn-ea"/>
                <a:cs typeface="+mn-cs"/>
              </a:rPr>
              <a:t> configured to the ontologies I want to use.</a:t>
            </a:r>
          </a:p>
          <a:p>
            <a:endParaRPr lang="en-US" dirty="0"/>
          </a:p>
          <a:p>
            <a:r>
              <a:rPr lang="en-US" sz="1200" b="1" i="0" kern="1200" dirty="0">
                <a:solidFill>
                  <a:schemeClr val="tx1"/>
                </a:solidFill>
                <a:effectLst/>
                <a:latin typeface="+mn-lt"/>
                <a:ea typeface="+mn-ea"/>
                <a:cs typeface="+mn-cs"/>
              </a:rPr>
              <a:t>Other places to find ontologies</a:t>
            </a:r>
          </a:p>
          <a:p>
            <a:r>
              <a:rPr lang="en-US" sz="1200" b="0" i="0" kern="1200" dirty="0" err="1">
                <a:solidFill>
                  <a:schemeClr val="tx1"/>
                </a:solidFill>
                <a:effectLst/>
                <a:latin typeface="+mn-lt"/>
                <a:ea typeface="+mn-ea"/>
                <a:cs typeface="+mn-cs"/>
              </a:rPr>
              <a:t>Ontobee</a:t>
            </a:r>
            <a:r>
              <a:rPr lang="en-US" sz="1200" b="0" i="0" kern="1200" dirty="0">
                <a:solidFill>
                  <a:schemeClr val="tx1"/>
                </a:solidFill>
                <a:effectLst/>
                <a:latin typeface="+mn-lt"/>
                <a:ea typeface="+mn-ea"/>
                <a:cs typeface="+mn-cs"/>
              </a:rPr>
              <a:t> lists all the OBO ontologies and a few more, but the official list is at the OBO home page: </a:t>
            </a:r>
            <a:r>
              <a:rPr lang="en-US" sz="1200" b="0" i="0" u="none" strike="noStrike" kern="1200" dirty="0">
                <a:solidFill>
                  <a:schemeClr val="tx1"/>
                </a:solidFill>
                <a:effectLst/>
                <a:latin typeface="+mn-lt"/>
                <a:ea typeface="+mn-ea"/>
                <a:cs typeface="+mn-cs"/>
                <a:hlinkClick r:id="rId10"/>
              </a:rPr>
              <a:t>http://obofoundry.org</a:t>
            </a:r>
            <a:r>
              <a:rPr lang="en-US" sz="1200" b="0" i="0" kern="1200" dirty="0">
                <a:solidFill>
                  <a:schemeClr val="tx1"/>
                </a:solidFill>
                <a:effectLst/>
                <a:latin typeface="+mn-lt"/>
                <a:ea typeface="+mn-ea"/>
                <a:cs typeface="+mn-cs"/>
              </a:rPr>
              <a:t>. That list distinguishes between "OBO Foundry" ontologies that have been reviewed for their adherence to the OBO Foundry principles, and "OBO Library" ontologies that have made a commitment to the principles but have not been reviewed. For each entry there's a brief description of the domain, plus links to information pages and ontology files.</a:t>
            </a:r>
          </a:p>
          <a:p>
            <a:r>
              <a:rPr lang="en-US" sz="1200" b="0" i="0" kern="1200" dirty="0">
                <a:solidFill>
                  <a:schemeClr val="tx1"/>
                </a:solidFill>
                <a:effectLst/>
                <a:latin typeface="+mn-lt"/>
                <a:ea typeface="+mn-ea"/>
                <a:cs typeface="+mn-cs"/>
              </a:rPr>
              <a:t>Several of the OBO principles and best </a:t>
            </a:r>
            <a:r>
              <a:rPr lang="en-US" sz="1200" b="0" i="0" kern="1200" dirty="0" err="1">
                <a:solidFill>
                  <a:schemeClr val="tx1"/>
                </a:solidFill>
                <a:effectLst/>
                <a:latin typeface="+mn-lt"/>
                <a:ea typeface="+mn-ea"/>
                <a:cs typeface="+mn-cs"/>
              </a:rPr>
              <a:t>practises</a:t>
            </a:r>
            <a:r>
              <a:rPr lang="en-US" sz="1200" b="0" i="0" kern="1200" dirty="0">
                <a:solidFill>
                  <a:schemeClr val="tx1"/>
                </a:solidFill>
                <a:effectLst/>
                <a:latin typeface="+mn-lt"/>
                <a:ea typeface="+mn-ea"/>
                <a:cs typeface="+mn-cs"/>
              </a:rPr>
              <a:t> are based on open source software development best </a:t>
            </a:r>
            <a:r>
              <a:rPr lang="en-US" sz="1200" b="0" i="0" kern="1200" dirty="0" err="1">
                <a:solidFill>
                  <a:schemeClr val="tx1"/>
                </a:solidFill>
                <a:effectLst/>
                <a:latin typeface="+mn-lt"/>
                <a:ea typeface="+mn-ea"/>
                <a:cs typeface="+mn-cs"/>
              </a:rPr>
              <a:t>practises</a:t>
            </a:r>
            <a:r>
              <a:rPr lang="en-US" sz="1200" b="0" i="0" kern="1200" dirty="0">
                <a:solidFill>
                  <a:schemeClr val="tx1"/>
                </a:solidFill>
                <a:effectLst/>
                <a:latin typeface="+mn-lt"/>
                <a:ea typeface="+mn-ea"/>
                <a:cs typeface="+mn-cs"/>
              </a:rPr>
              <a:t>. These include keeping files in publicly accessible version control systems that track and store every change to the ontology. Most OBO projects use one of these websites for hosting project files in version control:</a:t>
            </a:r>
          </a:p>
          <a:p>
            <a:r>
              <a:rPr lang="en-US" sz="1200" b="0" i="0" u="none" strike="noStrike" kern="1200" dirty="0">
                <a:solidFill>
                  <a:schemeClr val="tx1"/>
                </a:solidFill>
                <a:effectLst/>
                <a:latin typeface="+mn-lt"/>
                <a:ea typeface="+mn-ea"/>
                <a:cs typeface="+mn-cs"/>
                <a:hlinkClick r:id="rId11"/>
              </a:rPr>
              <a:t>GitHub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SourceForge</a:t>
            </a: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41</a:t>
            </a:fld>
            <a:endParaRPr lang="en-US"/>
          </a:p>
        </p:txBody>
      </p:sp>
    </p:spTree>
    <p:extLst>
      <p:ext uri="{BB962C8B-B14F-4D97-AF65-F5344CB8AC3E}">
        <p14:creationId xmlns:p14="http://schemas.microsoft.com/office/powerpoint/2010/main" val="3812344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Now that you've found all these ontologies, what are you getting and how do you work with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OBO projects use the </a:t>
            </a:r>
            <a:r>
              <a:rPr lang="en-US" sz="1200" b="0" i="0" u="none" strike="noStrike" kern="1200" dirty="0">
                <a:solidFill>
                  <a:schemeClr val="tx1"/>
                </a:solidFill>
                <a:effectLst/>
                <a:latin typeface="+mn-lt"/>
                <a:ea typeface="+mn-ea"/>
                <a:cs typeface="+mn-cs"/>
                <a:hlinkClick r:id="rId3"/>
              </a:rPr>
              <a:t>Web Ontology Language (OWL)</a:t>
            </a:r>
            <a:r>
              <a:rPr lang="en-US" sz="1200" b="0" i="0" kern="1200" dirty="0">
                <a:solidFill>
                  <a:schemeClr val="tx1"/>
                </a:solidFill>
                <a:effectLst/>
                <a:latin typeface="+mn-lt"/>
                <a:ea typeface="+mn-ea"/>
                <a:cs typeface="+mn-cs"/>
              </a:rPr>
              <a:t> and are distributed in OWL files. You can use the </a:t>
            </a:r>
            <a:r>
              <a:rPr lang="en-US" sz="1200" b="0" i="0" kern="1200" dirty="0" err="1">
                <a:solidFill>
                  <a:schemeClr val="tx1"/>
                </a:solidFill>
                <a:effectLst/>
                <a:latin typeface="+mn-lt"/>
                <a:ea typeface="+mn-ea"/>
                <a:cs typeface="+mn-cs"/>
              </a:rPr>
              <a:t>Ontobee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BioPortal</a:t>
            </a:r>
            <a:r>
              <a:rPr lang="en-US" sz="1200" b="0" i="0" kern="1200" dirty="0">
                <a:solidFill>
                  <a:schemeClr val="tx1"/>
                </a:solidFill>
                <a:effectLst/>
                <a:latin typeface="+mn-lt"/>
                <a:ea typeface="+mn-ea"/>
                <a:cs typeface="+mn-cs"/>
              </a:rPr>
              <a:t> websites to browse ontologies, but if you want to download the OWL file and work with it on your computer then you probably want to use </a:t>
            </a:r>
            <a:r>
              <a:rPr lang="en-US" sz="1200" b="0" i="0" u="none" strike="noStrike" kern="1200" dirty="0">
                <a:solidFill>
                  <a:schemeClr val="tx1"/>
                </a:solidFill>
                <a:effectLst/>
                <a:latin typeface="+mn-lt"/>
                <a:ea typeface="+mn-ea"/>
                <a:cs typeface="+mn-cs"/>
                <a:hlinkClick r:id="rId4"/>
              </a:rPr>
              <a:t>Protégé</a:t>
            </a:r>
            <a:r>
              <a:rPr lang="en-US" sz="1200" b="0" i="0" kern="1200" dirty="0">
                <a:solidFill>
                  <a:schemeClr val="tx1"/>
                </a:solidFill>
                <a:effectLst/>
                <a:latin typeface="+mn-lt"/>
                <a:ea typeface="+mn-ea"/>
                <a:cs typeface="+mn-cs"/>
              </a:rPr>
              <a:t>. Protégé is free, open source, and cross-platform.</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42</a:t>
            </a:fld>
            <a:endParaRPr lang="en-US"/>
          </a:p>
        </p:txBody>
      </p:sp>
    </p:spTree>
    <p:extLst>
      <p:ext uri="{BB962C8B-B14F-4D97-AF65-F5344CB8AC3E}">
        <p14:creationId xmlns:p14="http://schemas.microsoft.com/office/powerpoint/2010/main" val="100264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6</a:t>
            </a:fld>
            <a:endParaRPr lang="en-US"/>
          </a:p>
        </p:txBody>
      </p:sp>
    </p:spTree>
    <p:extLst>
      <p:ext uri="{BB962C8B-B14F-4D97-AF65-F5344CB8AC3E}">
        <p14:creationId xmlns:p14="http://schemas.microsoft.com/office/powerpoint/2010/main" val="138166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Assessing Ontologies and Terms for Reuse</a:t>
            </a:r>
          </a:p>
          <a:p>
            <a:r>
              <a:rPr lang="en-US" sz="1200" b="0" i="0" kern="1200" dirty="0">
                <a:solidFill>
                  <a:schemeClr val="tx1"/>
                </a:solidFill>
                <a:effectLst/>
                <a:latin typeface="+mn-lt"/>
                <a:ea typeface="+mn-ea"/>
                <a:cs typeface="+mn-cs"/>
              </a:rPr>
              <a:t>Once you find a term that might be suitable, there are some things that you should check before you start using it. The OBO principles are intended to cover all these points, so when using a term from an OBO ontology it should be quick to check all these boxes. With projects outside the OBO community you will have to check more carefully.</a:t>
            </a:r>
          </a:p>
          <a:p>
            <a:r>
              <a:rPr lang="en-US" sz="1200" b="1" i="0" kern="1200" dirty="0">
                <a:solidFill>
                  <a:schemeClr val="tx1"/>
                </a:solidFill>
                <a:effectLst/>
                <a:latin typeface="+mn-lt"/>
                <a:ea typeface="+mn-ea"/>
                <a:cs typeface="+mn-cs"/>
              </a:rPr>
              <a:t>License</a:t>
            </a:r>
          </a:p>
          <a:p>
            <a:r>
              <a:rPr lang="en-US" sz="1200" b="0" i="0" kern="1200" dirty="0">
                <a:solidFill>
                  <a:schemeClr val="tx1"/>
                </a:solidFill>
                <a:effectLst/>
                <a:latin typeface="+mn-lt"/>
                <a:ea typeface="+mn-ea"/>
                <a:cs typeface="+mn-cs"/>
              </a:rPr>
              <a:t>The first question is: can I use this term in my application ontology? This raises a series of questions about copyright.</a:t>
            </a:r>
          </a:p>
          <a:p>
            <a:r>
              <a:rPr lang="en-US" sz="1200" b="0" i="0" kern="1200" dirty="0">
                <a:solidFill>
                  <a:schemeClr val="tx1"/>
                </a:solidFill>
                <a:effectLst/>
                <a:latin typeface="+mn-lt"/>
                <a:ea typeface="+mn-ea"/>
                <a:cs typeface="+mn-cs"/>
              </a:rPr>
              <a:t>OBO ontologies are intended to be shared and required to be </a:t>
            </a:r>
            <a:r>
              <a:rPr lang="en-US" sz="1200" b="0" i="0" u="none" strike="noStrike" kern="1200" dirty="0">
                <a:solidFill>
                  <a:schemeClr val="tx1"/>
                </a:solidFill>
                <a:effectLst/>
                <a:latin typeface="+mn-lt"/>
                <a:ea typeface="+mn-ea"/>
                <a:cs typeface="+mn-cs"/>
                <a:hlinkClick r:id="rId3"/>
              </a:rPr>
              <a:t>open</a:t>
            </a:r>
            <a:r>
              <a:rPr lang="en-US" sz="1200" b="0" i="0" kern="1200" dirty="0">
                <a:solidFill>
                  <a:schemeClr val="tx1"/>
                </a:solidFill>
                <a:effectLst/>
                <a:latin typeface="+mn-lt"/>
                <a:ea typeface="+mn-ea"/>
                <a:cs typeface="+mn-cs"/>
              </a:rPr>
              <a:t>, in the sense of "open source". The </a:t>
            </a:r>
            <a:r>
              <a:rPr lang="en-US" sz="1200" b="0" i="0" u="none" strike="noStrike" kern="1200" dirty="0">
                <a:solidFill>
                  <a:schemeClr val="tx1"/>
                </a:solidFill>
                <a:effectLst/>
                <a:latin typeface="+mn-lt"/>
                <a:ea typeface="+mn-ea"/>
                <a:cs typeface="+mn-cs"/>
                <a:hlinkClick r:id="rId4"/>
              </a:rPr>
              <a:t>Creative Commons CC-by 3.0</a:t>
            </a:r>
            <a:r>
              <a:rPr lang="en-US" sz="1200" b="0" i="0" kern="1200" dirty="0">
                <a:solidFill>
                  <a:schemeClr val="tx1"/>
                </a:solidFill>
                <a:effectLst/>
                <a:latin typeface="+mn-lt"/>
                <a:ea typeface="+mn-ea"/>
                <a:cs typeface="+mn-cs"/>
              </a:rPr>
              <a:t> license is recommended for OBO projects, although there's some variation. We expect people who use OBO ontology terms to use the official IRI for that term. We also expect users to respect common standards in the scientific community for giving credit to ontology developers for their work, such as citing the ontology in your publications. (Most ontologies have a "release paper" in a journal that you can use for citations. Check the ontology's website.)</a:t>
            </a:r>
          </a:p>
          <a:p>
            <a:r>
              <a:rPr lang="en-US" sz="1200" b="1" i="0" kern="1200" dirty="0">
                <a:solidFill>
                  <a:schemeClr val="tx1"/>
                </a:solidFill>
                <a:effectLst/>
                <a:latin typeface="+mn-lt"/>
                <a:ea typeface="+mn-ea"/>
                <a:cs typeface="+mn-cs"/>
              </a:rPr>
              <a:t>PURLs</a:t>
            </a:r>
          </a:p>
          <a:p>
            <a:r>
              <a:rPr lang="en-US" sz="1200" b="0" i="0" kern="1200" dirty="0">
                <a:solidFill>
                  <a:schemeClr val="tx1"/>
                </a:solidFill>
                <a:effectLst/>
                <a:latin typeface="+mn-lt"/>
                <a:ea typeface="+mn-ea"/>
                <a:cs typeface="+mn-cs"/>
              </a:rPr>
              <a:t>Every term should have a single, official IRI that identifies it, often called a "PURL". When you put that IRI into a web browser you should be directed to a useful webpage or file. Even IRIs for obsolete terms should continue to point to something useful. If the term you want to use doesn't have a reliable, permanent identifier, than how can you be sure that you and the rest of the community are using the same term?</a:t>
            </a:r>
          </a:p>
          <a:p>
            <a:r>
              <a:rPr lang="en-US" sz="1200" b="0" i="0" kern="1200" dirty="0">
                <a:solidFill>
                  <a:schemeClr val="tx1"/>
                </a:solidFill>
                <a:effectLst/>
                <a:latin typeface="+mn-lt"/>
                <a:ea typeface="+mn-ea"/>
                <a:cs typeface="+mn-cs"/>
              </a:rPr>
              <a:t>There is an OBO principle for </a:t>
            </a:r>
            <a:r>
              <a:rPr lang="en-US" sz="1200" b="0" i="0" u="none" strike="noStrike" kern="1200" dirty="0">
                <a:solidFill>
                  <a:schemeClr val="tx1"/>
                </a:solidFill>
                <a:effectLst/>
                <a:latin typeface="+mn-lt"/>
                <a:ea typeface="+mn-ea"/>
                <a:cs typeface="+mn-cs"/>
                <a:hlinkClick r:id="rId5"/>
              </a:rPr>
              <a:t>unique identifiers</a:t>
            </a:r>
            <a:r>
              <a:rPr lang="en-US" sz="1200" b="0" i="0" kern="1200" dirty="0">
                <a:solidFill>
                  <a:schemeClr val="tx1"/>
                </a:solidFill>
                <a:effectLst/>
                <a:latin typeface="+mn-lt"/>
                <a:ea typeface="+mn-ea"/>
                <a:cs typeface="+mn-cs"/>
              </a:rPr>
              <a:t> and a </a:t>
            </a:r>
            <a:r>
              <a:rPr lang="en-US" sz="1200" b="0" i="0" u="none" strike="noStrike" kern="1200" dirty="0">
                <a:solidFill>
                  <a:schemeClr val="tx1"/>
                </a:solidFill>
                <a:effectLst/>
                <a:latin typeface="+mn-lt"/>
                <a:ea typeface="+mn-ea"/>
                <a:cs typeface="+mn-cs"/>
                <a:hlinkClick r:id="rId6"/>
              </a:rPr>
              <a:t>identifier policy</a:t>
            </a:r>
            <a:r>
              <a:rPr lang="en-US" sz="1200" b="0" i="0" kern="1200" dirty="0">
                <a:solidFill>
                  <a:schemeClr val="tx1"/>
                </a:solidFill>
                <a:effectLst/>
                <a:latin typeface="+mn-lt"/>
                <a:ea typeface="+mn-ea"/>
                <a:cs typeface="+mn-cs"/>
              </a:rPr>
              <a:t> with the technical details.</a:t>
            </a:r>
          </a:p>
          <a:p>
            <a:r>
              <a:rPr lang="en-US" sz="1200" b="1" i="0" kern="1200" dirty="0">
                <a:solidFill>
                  <a:schemeClr val="tx1"/>
                </a:solidFill>
                <a:effectLst/>
                <a:latin typeface="+mn-lt"/>
                <a:ea typeface="+mn-ea"/>
                <a:cs typeface="+mn-cs"/>
              </a:rPr>
              <a:t>Labels</a:t>
            </a:r>
          </a:p>
          <a:p>
            <a:r>
              <a:rPr lang="en-US" sz="1200" b="0" i="0" kern="1200" dirty="0">
                <a:solidFill>
                  <a:schemeClr val="tx1"/>
                </a:solidFill>
                <a:effectLst/>
                <a:latin typeface="+mn-lt"/>
                <a:ea typeface="+mn-ea"/>
                <a:cs typeface="+mn-cs"/>
              </a:rPr>
              <a:t>Every term should have a single, official label. It can have many synonyms, translations, and alternative terms, but there should be a just one official label. It should probably be in American English. Ideally, it will be unambiguous across all of biology and biomedicine, and avoid ambiguities with common words in English. It shouldn't contain jargon or acronyms. Taking all of this into account, many ontology labels are long and ugly, but at least they're clear. You can always add a shorter synonym or alternative term.</a:t>
            </a:r>
          </a:p>
          <a:p>
            <a:r>
              <a:rPr lang="en-US" sz="1200" b="0" i="0" kern="1200" dirty="0">
                <a:solidFill>
                  <a:schemeClr val="tx1"/>
                </a:solidFill>
                <a:effectLst/>
                <a:latin typeface="+mn-lt"/>
                <a:ea typeface="+mn-ea"/>
                <a:cs typeface="+mn-cs"/>
              </a:rPr>
              <a:t>Labels are important, but the definition is even more important, so don't stop at reading the label!</a:t>
            </a:r>
          </a:p>
          <a:p>
            <a:r>
              <a:rPr lang="en-US" sz="1200" b="0" i="0" kern="1200" dirty="0">
                <a:solidFill>
                  <a:schemeClr val="tx1"/>
                </a:solidFill>
                <a:effectLst/>
                <a:latin typeface="+mn-lt"/>
                <a:ea typeface="+mn-ea"/>
                <a:cs typeface="+mn-cs"/>
              </a:rPr>
              <a:t>OBO ontology terms all have an </a:t>
            </a:r>
            <a:r>
              <a:rPr lang="en-US" sz="1200" b="0" i="0" kern="1200" dirty="0" err="1">
                <a:solidFill>
                  <a:schemeClr val="tx1"/>
                </a:solidFill>
                <a:effectLst/>
                <a:latin typeface="+mn-lt"/>
                <a:ea typeface="+mn-ea"/>
                <a:cs typeface="+mn-cs"/>
              </a:rPr>
              <a:t>rdfs:label</a:t>
            </a:r>
            <a:r>
              <a:rPr lang="en-US" sz="1200" b="0" i="0" kern="1200" dirty="0">
                <a:solidFill>
                  <a:schemeClr val="tx1"/>
                </a:solidFill>
                <a:effectLst/>
                <a:latin typeface="+mn-lt"/>
                <a:ea typeface="+mn-ea"/>
                <a:cs typeface="+mn-cs"/>
              </a:rPr>
              <a:t> value. Some OBO ontologies use the IAO </a:t>
            </a:r>
            <a:r>
              <a:rPr lang="en-US" sz="1200" b="0" i="0" u="none" strike="noStrike" kern="1200" dirty="0">
                <a:solidFill>
                  <a:schemeClr val="tx1"/>
                </a:solidFill>
                <a:effectLst/>
                <a:latin typeface="+mn-lt"/>
                <a:ea typeface="+mn-ea"/>
                <a:cs typeface="+mn-cs"/>
                <a:hlinkClick r:id="rId7"/>
              </a:rPr>
              <a:t>editor preferred term</a:t>
            </a:r>
            <a:r>
              <a:rPr lang="en-US" sz="1200" b="0" i="0" kern="1200" dirty="0">
                <a:solidFill>
                  <a:schemeClr val="tx1"/>
                </a:solidFill>
                <a:effectLst/>
                <a:latin typeface="+mn-lt"/>
                <a:ea typeface="+mn-ea"/>
                <a:cs typeface="+mn-cs"/>
              </a:rPr>
              <a:t> annotation to store the unique label, so that the </a:t>
            </a:r>
            <a:r>
              <a:rPr lang="en-US" sz="1200" b="0" i="0" kern="1200" dirty="0" err="1">
                <a:solidFill>
                  <a:schemeClr val="tx1"/>
                </a:solidFill>
                <a:effectLst/>
                <a:latin typeface="+mn-lt"/>
                <a:ea typeface="+mn-ea"/>
                <a:cs typeface="+mn-cs"/>
              </a:rPr>
              <a:t>rdfs:label</a:t>
            </a:r>
            <a:r>
              <a:rPr lang="en-US" sz="1200" b="0" i="0" kern="1200" dirty="0">
                <a:solidFill>
                  <a:schemeClr val="tx1"/>
                </a:solidFill>
                <a:effectLst/>
                <a:latin typeface="+mn-lt"/>
                <a:ea typeface="+mn-ea"/>
                <a:cs typeface="+mn-cs"/>
              </a:rPr>
              <a:t> can be changed to an alternative term suitable for particular use cases. There are also </a:t>
            </a:r>
            <a:r>
              <a:rPr lang="en-US" sz="1200" b="0" i="0" u="none" strike="noStrike" kern="1200" dirty="0">
                <a:solidFill>
                  <a:schemeClr val="tx1"/>
                </a:solidFill>
                <a:effectLst/>
                <a:latin typeface="+mn-lt"/>
                <a:ea typeface="+mn-ea"/>
                <a:cs typeface="+mn-cs"/>
                <a:hlinkClick r:id="rId8"/>
              </a:rPr>
              <a:t>naming conventions</a:t>
            </a:r>
            <a:r>
              <a:rPr lang="en-US" sz="1200" b="0" i="0" kern="1200" dirty="0">
                <a:solidFill>
                  <a:schemeClr val="tx1"/>
                </a:solidFill>
                <a:effectLst/>
                <a:latin typeface="+mn-lt"/>
                <a:ea typeface="+mn-ea"/>
                <a:cs typeface="+mn-cs"/>
              </a:rPr>
              <a:t> for OBO terms, and an </a:t>
            </a:r>
            <a:r>
              <a:rPr lang="en-US" sz="1200" b="0" i="0" u="none" strike="noStrike" kern="1200" dirty="0">
                <a:solidFill>
                  <a:schemeClr val="tx1"/>
                </a:solidFill>
                <a:effectLst/>
                <a:latin typeface="+mn-lt"/>
                <a:ea typeface="+mn-ea"/>
                <a:cs typeface="+mn-cs"/>
                <a:hlinkClick r:id="rId9"/>
              </a:rPr>
              <a:t>IAO ontology metadata</a:t>
            </a:r>
            <a:r>
              <a:rPr lang="en-US" sz="1200" b="0" i="0" kern="1200" dirty="0">
                <a:solidFill>
                  <a:schemeClr val="tx1"/>
                </a:solidFill>
                <a:effectLst/>
                <a:latin typeface="+mn-lt"/>
                <a:ea typeface="+mn-ea"/>
                <a:cs typeface="+mn-cs"/>
              </a:rPr>
              <a:t> page.</a:t>
            </a:r>
          </a:p>
          <a:p>
            <a:r>
              <a:rPr lang="en-US" sz="1200" b="1" i="0" kern="1200" dirty="0">
                <a:solidFill>
                  <a:schemeClr val="tx1"/>
                </a:solidFill>
                <a:effectLst/>
                <a:latin typeface="+mn-lt"/>
                <a:ea typeface="+mn-ea"/>
                <a:cs typeface="+mn-cs"/>
              </a:rPr>
              <a:t>Textual Definitions</a:t>
            </a:r>
          </a:p>
          <a:p>
            <a:r>
              <a:rPr lang="en-US" sz="1200" b="0" i="0" kern="1200" dirty="0">
                <a:solidFill>
                  <a:schemeClr val="tx1"/>
                </a:solidFill>
                <a:effectLst/>
                <a:latin typeface="+mn-lt"/>
                <a:ea typeface="+mn-ea"/>
                <a:cs typeface="+mn-cs"/>
              </a:rPr>
              <a:t>Does the term have a textual definition?</a:t>
            </a:r>
          </a:p>
          <a:p>
            <a:r>
              <a:rPr lang="en-US" sz="1200" b="0" i="0" kern="1200" dirty="0">
                <a:solidFill>
                  <a:schemeClr val="tx1"/>
                </a:solidFill>
                <a:effectLst/>
                <a:latin typeface="+mn-lt"/>
                <a:ea typeface="+mn-ea"/>
                <a:cs typeface="+mn-cs"/>
              </a:rPr>
              <a:t>There's a surprising number of "ontologies" out there with terms that have IRIs and labels but no textual definitions at all. There's a simple reason for that: good textual definitions are hard to write! And when you've written a clear and concise textual definition of 'X', more often than not you'll find that your collaborators say "That's not how we use 'X'". It's not until you have a definition that you can really start to discuss the meaning of a term, and build some consensus. Without a good definition it's hard to be sure that everyone understands the term in the same way.</a:t>
            </a:r>
          </a:p>
          <a:p>
            <a:r>
              <a:rPr lang="en-US" sz="1200" b="0" i="0" kern="1200" dirty="0">
                <a:solidFill>
                  <a:schemeClr val="tx1"/>
                </a:solidFill>
                <a:effectLst/>
                <a:latin typeface="+mn-lt"/>
                <a:ea typeface="+mn-ea"/>
                <a:cs typeface="+mn-cs"/>
              </a:rPr>
              <a:t>For our current purposes, an "annotation" is a bit of data attached to a term that doesn't have logical structure -- we'll talk about logic in just a second. </a:t>
            </a:r>
            <a:r>
              <a:rPr lang="en-US" sz="1200" b="0" i="0" u="none" strike="noStrike" kern="1200" dirty="0">
                <a:solidFill>
                  <a:schemeClr val="tx1"/>
                </a:solidFill>
                <a:effectLst/>
                <a:latin typeface="+mn-lt"/>
                <a:ea typeface="+mn-ea"/>
                <a:cs typeface="+mn-cs"/>
                <a:hlinkClick r:id="rId10"/>
              </a:rPr>
              <a:t>Labels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1"/>
              </a:rPr>
              <a:t>textual definitions</a:t>
            </a:r>
            <a:r>
              <a:rPr lang="en-US" sz="1200" b="0" i="0" kern="1200" dirty="0">
                <a:solidFill>
                  <a:schemeClr val="tx1"/>
                </a:solidFill>
                <a:effectLst/>
                <a:latin typeface="+mn-lt"/>
                <a:ea typeface="+mn-ea"/>
                <a:cs typeface="+mn-cs"/>
              </a:rPr>
              <a:t> are the most important annotations, but terms are even more valuable when they have examples of usage, synonyms and alternative terms, editor names and editor notes. If a term looks promising, read all of its annotations.</a:t>
            </a:r>
          </a:p>
          <a:p>
            <a:r>
              <a:rPr lang="en-US" sz="1200" b="1" i="0" kern="1200" dirty="0">
                <a:solidFill>
                  <a:schemeClr val="tx1"/>
                </a:solidFill>
                <a:effectLst/>
                <a:latin typeface="+mn-lt"/>
                <a:ea typeface="+mn-ea"/>
                <a:cs typeface="+mn-cs"/>
              </a:rPr>
              <a:t>Logical Definitions</a:t>
            </a:r>
          </a:p>
          <a:p>
            <a:r>
              <a:rPr lang="en-US" sz="1200" b="0" i="0" kern="1200" dirty="0">
                <a:solidFill>
                  <a:schemeClr val="tx1"/>
                </a:solidFill>
                <a:effectLst/>
                <a:latin typeface="+mn-lt"/>
                <a:ea typeface="+mn-ea"/>
                <a:cs typeface="+mn-cs"/>
              </a:rPr>
              <a:t>Does the term have a logical definition?</a:t>
            </a:r>
          </a:p>
          <a:p>
            <a:r>
              <a:rPr lang="en-US" sz="1200" b="0" i="0" kern="1200" dirty="0">
                <a:solidFill>
                  <a:schemeClr val="tx1"/>
                </a:solidFill>
                <a:effectLst/>
                <a:latin typeface="+mn-lt"/>
                <a:ea typeface="+mn-ea"/>
                <a:cs typeface="+mn-cs"/>
              </a:rPr>
              <a:t>With few exceptions, every term should have a parent term. OBO ontologies usually extend the </a:t>
            </a:r>
            <a:r>
              <a:rPr lang="en-US" sz="1200" b="0" i="0" u="none" strike="noStrike" kern="1200" dirty="0">
                <a:solidFill>
                  <a:schemeClr val="tx1"/>
                </a:solidFill>
                <a:effectLst/>
                <a:latin typeface="+mn-lt"/>
                <a:ea typeface="+mn-ea"/>
                <a:cs typeface="+mn-cs"/>
                <a:hlinkClick r:id="rId12"/>
              </a:rPr>
              <a:t>Basic Formal Ontology (BFO)</a:t>
            </a:r>
            <a:r>
              <a:rPr lang="en-US" sz="1200" b="0" i="0" kern="1200" dirty="0">
                <a:solidFill>
                  <a:schemeClr val="tx1"/>
                </a:solidFill>
                <a:effectLst/>
                <a:latin typeface="+mn-lt"/>
                <a:ea typeface="+mn-ea"/>
                <a:cs typeface="+mn-cs"/>
              </a:rPr>
              <a:t> which has just one term without a parent: "</a:t>
            </a:r>
            <a:r>
              <a:rPr lang="en-US" sz="1200" b="0" i="0" u="none" strike="noStrike" kern="1200" dirty="0">
                <a:solidFill>
                  <a:schemeClr val="tx1"/>
                </a:solidFill>
                <a:effectLst/>
                <a:latin typeface="+mn-lt"/>
                <a:ea typeface="+mn-ea"/>
                <a:cs typeface="+mn-cs"/>
                <a:hlinkClick r:id="rId13"/>
              </a:rPr>
              <a:t>entity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Most ontologies use the Web Ontology Language, which provides a range of powerful tools for make logical statements about terms and their relationships. Well-defined logical relations allow for automated reasoning over the ontology and the data that uses it. The richer the logical definitions, the more work the reasoner can do, although there's a balance to strike between power and performance.</a:t>
            </a:r>
          </a:p>
          <a:p>
            <a:r>
              <a:rPr lang="en-US" sz="1200" b="0" i="0" kern="1200" dirty="0">
                <a:solidFill>
                  <a:schemeClr val="tx1"/>
                </a:solidFill>
                <a:effectLst/>
                <a:latin typeface="+mn-lt"/>
                <a:ea typeface="+mn-ea"/>
                <a:cs typeface="+mn-cs"/>
              </a:rPr>
              <a:t>If the term you want to use fits into the upper ontology and other relations that you're already using, then you're enriching the network of data in your application ontology. If the term doesn't fit, then you might not be adding much by using it. OBO ontologies strive to form a rich, interconnected network.</a:t>
            </a:r>
          </a:p>
          <a:p>
            <a:r>
              <a:rPr lang="en-US" sz="1200" b="1" i="0" kern="1200" dirty="0">
                <a:solidFill>
                  <a:schemeClr val="tx1"/>
                </a:solidFill>
                <a:effectLst/>
                <a:latin typeface="+mn-lt"/>
                <a:ea typeface="+mn-ea"/>
                <a:cs typeface="+mn-cs"/>
              </a:rPr>
              <a:t>Term Status</a:t>
            </a:r>
          </a:p>
          <a:p>
            <a:r>
              <a:rPr lang="en-US" sz="1200" b="0" i="0" kern="1200" dirty="0">
                <a:solidFill>
                  <a:schemeClr val="tx1"/>
                </a:solidFill>
                <a:effectLst/>
                <a:latin typeface="+mn-lt"/>
                <a:ea typeface="+mn-ea"/>
                <a:cs typeface="+mn-cs"/>
              </a:rPr>
              <a:t>Terms have a "life cycle", starting with their creation and ending with their obsolescence. You should check the status of a term before using it.</a:t>
            </a:r>
          </a:p>
          <a:p>
            <a:r>
              <a:rPr lang="en-US" sz="1200" b="0" i="0" kern="1200" dirty="0">
                <a:solidFill>
                  <a:schemeClr val="tx1"/>
                </a:solidFill>
                <a:effectLst/>
                <a:latin typeface="+mn-lt"/>
                <a:ea typeface="+mn-ea"/>
                <a:cs typeface="+mn-cs"/>
              </a:rPr>
              <a:t>Terms that should no longer be used are marked as </a:t>
            </a:r>
            <a:r>
              <a:rPr lang="en-US" sz="1200" b="0" i="1" kern="1200" dirty="0">
                <a:solidFill>
                  <a:schemeClr val="tx1"/>
                </a:solidFill>
                <a:effectLst/>
                <a:latin typeface="+mn-lt"/>
                <a:ea typeface="+mn-ea"/>
                <a:cs typeface="+mn-cs"/>
              </a:rPr>
              <a:t>obsolete</a:t>
            </a:r>
            <a:r>
              <a:rPr lang="en-US" sz="1200" b="0" i="0" kern="1200" dirty="0">
                <a:solidFill>
                  <a:schemeClr val="tx1"/>
                </a:solidFill>
                <a:effectLst/>
                <a:latin typeface="+mn-lt"/>
                <a:ea typeface="+mn-ea"/>
                <a:cs typeface="+mn-cs"/>
              </a:rPr>
              <a:t> using the OWL </a:t>
            </a:r>
            <a:r>
              <a:rPr lang="en-US" sz="1200" b="0" i="0" u="none" strike="noStrike" kern="1200" dirty="0">
                <a:solidFill>
                  <a:schemeClr val="tx1"/>
                </a:solidFill>
                <a:effectLst/>
                <a:latin typeface="+mn-lt"/>
                <a:ea typeface="+mn-ea"/>
                <a:cs typeface="+mn-cs"/>
                <a:hlinkClick r:id="rId14"/>
              </a:rPr>
              <a:t>deprecated</a:t>
            </a:r>
            <a:r>
              <a:rPr lang="en-US" sz="1200" b="0" i="0" kern="1200" dirty="0">
                <a:solidFill>
                  <a:schemeClr val="tx1"/>
                </a:solidFill>
                <a:effectLst/>
                <a:latin typeface="+mn-lt"/>
                <a:ea typeface="+mn-ea"/>
                <a:cs typeface="+mn-cs"/>
              </a:rPr>
              <a:t> annotation, and a reason may be given using the IAO </a:t>
            </a:r>
            <a:r>
              <a:rPr lang="en-US" sz="1200" b="0" i="0" u="none" strike="noStrike" kern="1200" dirty="0">
                <a:solidFill>
                  <a:schemeClr val="tx1"/>
                </a:solidFill>
                <a:effectLst/>
                <a:latin typeface="+mn-lt"/>
                <a:ea typeface="+mn-ea"/>
                <a:cs typeface="+mn-cs"/>
                <a:hlinkClick r:id="rId15"/>
              </a:rPr>
              <a:t>has obsolescence reason</a:t>
            </a:r>
            <a:r>
              <a:rPr lang="en-US" sz="1200" b="0" i="0" kern="1200" dirty="0">
                <a:solidFill>
                  <a:schemeClr val="tx1"/>
                </a:solidFill>
                <a:effectLst/>
                <a:latin typeface="+mn-lt"/>
                <a:ea typeface="+mn-ea"/>
                <a:cs typeface="+mn-cs"/>
              </a:rPr>
              <a:t> annotation. The word "obsolete" is usually added to the label as a further warning. An obsolete term should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be used for new data! However it is best </a:t>
            </a:r>
            <a:r>
              <a:rPr lang="en-US" sz="1200" b="0" i="0" kern="1200" dirty="0" err="1">
                <a:solidFill>
                  <a:schemeClr val="tx1"/>
                </a:solidFill>
                <a:effectLst/>
                <a:latin typeface="+mn-lt"/>
                <a:ea typeface="+mn-ea"/>
                <a:cs typeface="+mn-cs"/>
              </a:rPr>
              <a:t>practise</a:t>
            </a:r>
            <a:r>
              <a:rPr lang="en-US" sz="1200" b="0" i="0" kern="1200" dirty="0">
                <a:solidFill>
                  <a:schemeClr val="tx1"/>
                </a:solidFill>
                <a:effectLst/>
                <a:latin typeface="+mn-lt"/>
                <a:ea typeface="+mn-ea"/>
                <a:cs typeface="+mn-cs"/>
              </a:rPr>
              <a:t> to maintain obsolete terms indefinitely at the same IRI to support old data. If a term you want to use is marked obsolete, check the annotations for a preferred replacement.</a:t>
            </a:r>
          </a:p>
          <a:p>
            <a:r>
              <a:rPr lang="en-US" sz="1200" b="0" i="0" kern="1200" dirty="0">
                <a:solidFill>
                  <a:schemeClr val="tx1"/>
                </a:solidFill>
                <a:effectLst/>
                <a:latin typeface="+mn-lt"/>
                <a:ea typeface="+mn-ea"/>
                <a:cs typeface="+mn-cs"/>
              </a:rPr>
              <a:t>Many OBO terms are annotated with IAO </a:t>
            </a:r>
            <a:r>
              <a:rPr lang="en-US" sz="1200" b="0" i="0" u="none" strike="noStrike" kern="1200" dirty="0">
                <a:solidFill>
                  <a:schemeClr val="tx1"/>
                </a:solidFill>
                <a:effectLst/>
                <a:latin typeface="+mn-lt"/>
                <a:ea typeface="+mn-ea"/>
                <a:cs typeface="+mn-cs"/>
                <a:hlinkClick r:id="rId16"/>
              </a:rPr>
              <a:t>has curation status</a:t>
            </a:r>
            <a:r>
              <a:rPr lang="en-US" sz="1200" b="0" i="0" kern="1200" dirty="0">
                <a:solidFill>
                  <a:schemeClr val="tx1"/>
                </a:solidFill>
                <a:effectLst/>
                <a:latin typeface="+mn-lt"/>
                <a:ea typeface="+mn-ea"/>
                <a:cs typeface="+mn-cs"/>
              </a:rPr>
              <a:t> to indicate where the term is in its life cycle. A mature term is marked </a:t>
            </a:r>
            <a:r>
              <a:rPr lang="en-US" sz="1200" b="0" i="0" u="none" strike="noStrike" kern="1200" dirty="0">
                <a:solidFill>
                  <a:schemeClr val="tx1"/>
                </a:solidFill>
                <a:effectLst/>
                <a:latin typeface="+mn-lt"/>
                <a:ea typeface="+mn-ea"/>
                <a:cs typeface="+mn-cs"/>
                <a:hlinkClick r:id="rId17"/>
              </a:rPr>
              <a:t>ready for release</a:t>
            </a:r>
            <a:r>
              <a:rPr lang="en-US" sz="1200" b="0" i="0" kern="1200" dirty="0">
                <a:solidFill>
                  <a:schemeClr val="tx1"/>
                </a:solidFill>
                <a:effectLst/>
                <a:latin typeface="+mn-lt"/>
                <a:ea typeface="+mn-ea"/>
                <a:cs typeface="+mn-cs"/>
              </a:rPr>
              <a:t>, and other statuses indicate how close the term is to maturity. You should prefer terms with status closer to the top of this list:</a:t>
            </a:r>
          </a:p>
          <a:p>
            <a:r>
              <a:rPr lang="en-US" sz="1200" b="0" i="0" u="none" strike="noStrike" kern="1200" dirty="0">
                <a:solidFill>
                  <a:schemeClr val="tx1"/>
                </a:solidFill>
                <a:effectLst/>
                <a:latin typeface="+mn-lt"/>
                <a:ea typeface="+mn-ea"/>
                <a:cs typeface="+mn-cs"/>
                <a:hlinkClick r:id="rId17"/>
              </a:rPr>
              <a:t>ready for release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pending final vetting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metadata complete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metadata incomplete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requires discussion</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organizational term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to be replaced with external ontology term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example to be eventually removed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uncurated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Problems that are keeping a term from being "ready for release" are often explained in an editor note.</a:t>
            </a:r>
          </a:p>
          <a:p>
            <a:r>
              <a:rPr lang="en-US" sz="1200" b="1" i="0" kern="1200" dirty="0">
                <a:solidFill>
                  <a:schemeClr val="tx1"/>
                </a:solidFill>
                <a:effectLst/>
                <a:latin typeface="+mn-lt"/>
                <a:ea typeface="+mn-ea"/>
                <a:cs typeface="+mn-cs"/>
              </a:rPr>
              <a:t>Community</a:t>
            </a:r>
          </a:p>
          <a:p>
            <a:r>
              <a:rPr lang="en-US" sz="1200" b="0" i="0" kern="1200" dirty="0">
                <a:solidFill>
                  <a:schemeClr val="tx1"/>
                </a:solidFill>
                <a:effectLst/>
                <a:latin typeface="+mn-lt"/>
                <a:ea typeface="+mn-ea"/>
                <a:cs typeface="+mn-cs"/>
              </a:rPr>
              <a:t>Who made this ontology? When was it made? Has it been updated since its initial release? Is it ever going to be updated again?</a:t>
            </a:r>
          </a:p>
          <a:p>
            <a:r>
              <a:rPr lang="en-US" sz="1200" b="0" i="0" kern="1200" dirty="0">
                <a:solidFill>
                  <a:schemeClr val="tx1"/>
                </a:solidFill>
                <a:effectLst/>
                <a:latin typeface="+mn-lt"/>
                <a:ea typeface="+mn-ea"/>
                <a:cs typeface="+mn-cs"/>
              </a:rPr>
              <a:t>Several related OBO principles require that an ontology have a community of </a:t>
            </a:r>
            <a:r>
              <a:rPr lang="en-US" sz="1200" b="0" i="0" u="none" strike="noStrike" kern="1200" dirty="0">
                <a:solidFill>
                  <a:schemeClr val="tx1"/>
                </a:solidFill>
                <a:effectLst/>
                <a:latin typeface="+mn-lt"/>
                <a:ea typeface="+mn-ea"/>
                <a:cs typeface="+mn-cs"/>
                <a:hlinkClick r:id="rId26"/>
              </a:rPr>
              <a:t>users</a:t>
            </a:r>
            <a:r>
              <a:rPr lang="en-US" sz="1200" b="0" i="0" kern="1200" dirty="0">
                <a:solidFill>
                  <a:schemeClr val="tx1"/>
                </a:solidFill>
                <a:effectLst/>
                <a:latin typeface="+mn-lt"/>
                <a:ea typeface="+mn-ea"/>
                <a:cs typeface="+mn-cs"/>
              </a:rPr>
              <a:t> who </a:t>
            </a:r>
            <a:r>
              <a:rPr lang="en-US" sz="1200" b="0" i="0" u="none" strike="noStrike" kern="1200" dirty="0">
                <a:solidFill>
                  <a:schemeClr val="tx1"/>
                </a:solidFill>
                <a:effectLst/>
                <a:latin typeface="+mn-lt"/>
                <a:ea typeface="+mn-ea"/>
                <a:cs typeface="+mn-cs"/>
                <a:hlinkClick r:id="rId27"/>
              </a:rPr>
              <a:t>collaborate</a:t>
            </a:r>
            <a:r>
              <a:rPr lang="en-US" sz="1200" b="0" i="0" kern="1200" dirty="0">
                <a:solidFill>
                  <a:schemeClr val="tx1"/>
                </a:solidFill>
                <a:effectLst/>
                <a:latin typeface="+mn-lt"/>
                <a:ea typeface="+mn-ea"/>
                <a:cs typeface="+mn-cs"/>
              </a:rPr>
              <a:t> on the ontology, </a:t>
            </a:r>
            <a:r>
              <a:rPr lang="en-US" sz="1200" b="0" i="0" u="none" strike="noStrike" kern="1200" dirty="0">
                <a:solidFill>
                  <a:schemeClr val="tx1"/>
                </a:solidFill>
                <a:effectLst/>
                <a:latin typeface="+mn-lt"/>
                <a:ea typeface="+mn-ea"/>
                <a:cs typeface="+mn-cs"/>
                <a:hlinkClick r:id="rId28"/>
              </a:rPr>
              <a:t>some person or group or organization in charge</a:t>
            </a:r>
            <a:r>
              <a:rPr lang="en-US" sz="1200" b="0" i="0" kern="1200" dirty="0">
                <a:solidFill>
                  <a:schemeClr val="tx1"/>
                </a:solidFill>
                <a:effectLst/>
                <a:latin typeface="+mn-lt"/>
                <a:ea typeface="+mn-ea"/>
                <a:cs typeface="+mn-cs"/>
              </a:rPr>
              <a:t>, and a commitment to ongoing </a:t>
            </a:r>
            <a:r>
              <a:rPr lang="en-US" sz="1200" b="0" i="0" u="none" strike="noStrike" kern="1200" dirty="0">
                <a:solidFill>
                  <a:schemeClr val="tx1"/>
                </a:solidFill>
                <a:effectLst/>
                <a:latin typeface="+mn-lt"/>
                <a:ea typeface="+mn-ea"/>
                <a:cs typeface="+mn-cs"/>
                <a:hlinkClick r:id="rId29"/>
              </a:rPr>
              <a:t>maintenance</a:t>
            </a:r>
            <a:r>
              <a:rPr lang="en-US" sz="1200" b="0" i="0" kern="1200" dirty="0">
                <a:solidFill>
                  <a:schemeClr val="tx1"/>
                </a:solidFill>
                <a:effectLst/>
                <a:latin typeface="+mn-lt"/>
                <a:ea typeface="+mn-ea"/>
                <a:cs typeface="+mn-cs"/>
              </a:rPr>
              <a:t>. Too often I've found an ontology that passes all the other criteria, but it was developed by a few authors to support a single project five years ago, and it hasn't been updated since. Building an ontology and maintaining it is hard. Building a community and maintaining it is even harder. But this is another thing that OBO projects strive to do.</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44</a:t>
            </a:fld>
            <a:endParaRPr lang="en-US"/>
          </a:p>
        </p:txBody>
      </p:sp>
    </p:spTree>
    <p:extLst>
      <p:ext uri="{BB962C8B-B14F-4D97-AF65-F5344CB8AC3E}">
        <p14:creationId xmlns:p14="http://schemas.microsoft.com/office/powerpoint/2010/main" val="3997715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We’ve just seen how to find OBO ontologies and terms, and how to assess their quality. Now let’s put that into </a:t>
            </a:r>
            <a:r>
              <a:rPr lang="en-US" sz="1200" b="0" i="0" kern="1200" dirty="0" err="1">
                <a:solidFill>
                  <a:schemeClr val="tx1"/>
                </a:solidFill>
                <a:effectLst/>
                <a:latin typeface="+mn-lt"/>
                <a:ea typeface="+mn-ea"/>
                <a:cs typeface="+mn-cs"/>
              </a:rPr>
              <a:t>practise</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Starting with data like our </a:t>
            </a:r>
            <a:r>
              <a:rPr lang="en-US" sz="1200" b="0" i="0" u="none" strike="noStrike" kern="1200" dirty="0">
                <a:solidFill>
                  <a:schemeClr val="tx1"/>
                </a:solidFill>
                <a:effectLst/>
                <a:latin typeface="+mn-lt"/>
                <a:ea typeface="+mn-ea"/>
                <a:cs typeface="+mn-cs"/>
                <a:hlinkClick r:id="rId3"/>
              </a:rPr>
              <a:t>data-before.csv</a:t>
            </a:r>
            <a:r>
              <a:rPr lang="en-US" sz="1200" b="0" i="0" kern="1200" dirty="0">
                <a:solidFill>
                  <a:schemeClr val="tx1"/>
                </a:solidFill>
                <a:effectLst/>
                <a:latin typeface="+mn-lt"/>
                <a:ea typeface="+mn-ea"/>
                <a:cs typeface="+mn-cs"/>
              </a:rPr>
              <a:t> spreadsheet, the first step is usually to create a list of all the “local” terms you want to “map” to reference ontology terms. You can put this list in a spreadsheet. Then I use </a:t>
            </a:r>
            <a:r>
              <a:rPr lang="en-US" sz="1200" b="0" i="0" kern="1200" dirty="0" err="1">
                <a:solidFill>
                  <a:schemeClr val="tx1"/>
                </a:solidFill>
                <a:effectLst/>
                <a:latin typeface="+mn-lt"/>
                <a:ea typeface="+mn-ea"/>
                <a:cs typeface="+mn-cs"/>
              </a:rPr>
              <a:t>Ontobee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OntoMaton</a:t>
            </a:r>
            <a:r>
              <a:rPr lang="en-US" sz="1200" b="0" i="0" kern="1200" dirty="0">
                <a:solidFill>
                  <a:schemeClr val="tx1"/>
                </a:solidFill>
                <a:effectLst/>
                <a:latin typeface="+mn-lt"/>
                <a:ea typeface="+mn-ea"/>
                <a:cs typeface="+mn-cs"/>
              </a:rPr>
              <a:t> to find one ontology term for each local term. Usually I can find one, with a little work, but sometimes I can’t. My third step is to decide how to get each term into my application ontology. There are four main techniques that I use, each described in the next section:</a:t>
            </a:r>
          </a:p>
          <a:p>
            <a:pPr fontAlgn="base"/>
            <a:r>
              <a:rPr lang="en-US" sz="1200" b="0" i="0" kern="1200" dirty="0">
                <a:solidFill>
                  <a:schemeClr val="tx1"/>
                </a:solidFill>
                <a:effectLst/>
                <a:latin typeface="+mn-lt"/>
                <a:ea typeface="+mn-ea"/>
                <a:cs typeface="+mn-cs"/>
              </a:rPr>
              <a:t>if there’s just a few terms from the reference ontology, I’ll MIREOT them using </a:t>
            </a:r>
            <a:r>
              <a:rPr lang="en-US" sz="1200" b="0" i="0" kern="1200" dirty="0" err="1">
                <a:solidFill>
                  <a:schemeClr val="tx1"/>
                </a:solidFill>
                <a:effectLst/>
                <a:latin typeface="+mn-lt"/>
                <a:ea typeface="+mn-ea"/>
                <a:cs typeface="+mn-cs"/>
              </a:rPr>
              <a:t>OntoFox</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I want to use many terms from a small reference ontology, I’ll import the whole thing using Protégé</a:t>
            </a:r>
          </a:p>
          <a:p>
            <a:pPr fontAlgn="base"/>
            <a:r>
              <a:rPr lang="en-US" sz="1200" b="0" i="0" kern="1200" dirty="0">
                <a:solidFill>
                  <a:schemeClr val="tx1"/>
                </a:solidFill>
                <a:effectLst/>
                <a:latin typeface="+mn-lt"/>
                <a:ea typeface="+mn-ea"/>
                <a:cs typeface="+mn-cs"/>
              </a:rPr>
              <a:t>if there are many terms from the reference ontology or the reference ontology has complex logical axioms, but I don’t want to import the whole thing, then I’ll extract the terms I need using OWLAPI</a:t>
            </a:r>
          </a:p>
          <a:p>
            <a:pPr fontAlgn="base"/>
            <a:r>
              <a:rPr lang="en-US" sz="1200" b="0" i="0" kern="1200" dirty="0">
                <a:solidFill>
                  <a:schemeClr val="tx1"/>
                </a:solidFill>
                <a:effectLst/>
                <a:latin typeface="+mn-lt"/>
                <a:ea typeface="+mn-ea"/>
                <a:cs typeface="+mn-cs"/>
              </a:rPr>
              <a:t>if there’s no reference ontology term, then I’ll define the term for my application ontology using QTT or in Protégé</a:t>
            </a:r>
          </a:p>
          <a:p>
            <a:pPr fontAlgn="base"/>
            <a:r>
              <a:rPr lang="en-US" sz="1200" b="0" i="0" kern="1200" dirty="0">
                <a:solidFill>
                  <a:schemeClr val="tx1"/>
                </a:solidFill>
                <a:effectLst/>
                <a:latin typeface="+mn-lt"/>
                <a:ea typeface="+mn-ea"/>
                <a:cs typeface="+mn-cs"/>
              </a:rPr>
              <a:t>So those are my three steps:</a:t>
            </a:r>
          </a:p>
          <a:p>
            <a:pPr fontAlgn="base"/>
            <a:r>
              <a:rPr lang="en-US" sz="1200" b="0" i="0" kern="1200" dirty="0">
                <a:solidFill>
                  <a:schemeClr val="tx1"/>
                </a:solidFill>
                <a:effectLst/>
                <a:latin typeface="+mn-lt"/>
                <a:ea typeface="+mn-ea"/>
                <a:cs typeface="+mn-cs"/>
              </a:rPr>
              <a:t>make a list of local terms</a:t>
            </a:r>
          </a:p>
          <a:p>
            <a:pPr fontAlgn="base"/>
            <a:r>
              <a:rPr lang="en-US" sz="1200" b="0" i="0" kern="1200" dirty="0">
                <a:solidFill>
                  <a:schemeClr val="tx1"/>
                </a:solidFill>
                <a:effectLst/>
                <a:latin typeface="+mn-lt"/>
                <a:ea typeface="+mn-ea"/>
                <a:cs typeface="+mn-cs"/>
              </a:rPr>
              <a:t>search for reference ontology terms</a:t>
            </a:r>
          </a:p>
          <a:p>
            <a:pPr fontAlgn="base"/>
            <a:r>
              <a:rPr lang="en-US" sz="1200" b="0" i="0" kern="1200" dirty="0">
                <a:solidFill>
                  <a:schemeClr val="tx1"/>
                </a:solidFill>
                <a:effectLst/>
                <a:latin typeface="+mn-lt"/>
                <a:ea typeface="+mn-ea"/>
                <a:cs typeface="+mn-cs"/>
              </a:rPr>
              <a:t>decide how to import each term into my application ontology</a:t>
            </a:r>
          </a:p>
          <a:p>
            <a:pPr fontAlgn="base"/>
            <a:r>
              <a:rPr lang="en-US" sz="1200" b="0" i="0" kern="1200" dirty="0">
                <a:solidFill>
                  <a:schemeClr val="tx1"/>
                </a:solidFill>
                <a:effectLst/>
                <a:latin typeface="+mn-lt"/>
                <a:ea typeface="+mn-ea"/>
                <a:cs typeface="+mn-cs"/>
              </a:rPr>
              <a:t>This </a:t>
            </a:r>
            <a:r>
              <a:rPr lang="en-US" sz="1200" b="0" i="0" u="none" strike="noStrike" kern="1200" dirty="0">
                <a:solidFill>
                  <a:schemeClr val="tx1"/>
                </a:solidFill>
                <a:effectLst/>
                <a:latin typeface="+mn-lt"/>
                <a:ea typeface="+mn-ea"/>
                <a:cs typeface="+mn-cs"/>
                <a:hlinkClick r:id="rId4"/>
              </a:rPr>
              <a:t>Google spreadsheet</a:t>
            </a:r>
            <a:r>
              <a:rPr lang="en-US" sz="1200" b="0" i="0" kern="1200" dirty="0">
                <a:solidFill>
                  <a:schemeClr val="tx1"/>
                </a:solidFill>
                <a:effectLst/>
                <a:latin typeface="+mn-lt"/>
                <a:ea typeface="+mn-ea"/>
                <a:cs typeface="+mn-cs"/>
              </a:rPr>
              <a:t> shows the list of terms from </a:t>
            </a:r>
            <a:r>
              <a:rPr lang="en-US" sz="1200" b="0" i="0" u="none" strike="noStrike" kern="1200" dirty="0">
                <a:solidFill>
                  <a:schemeClr val="tx1"/>
                </a:solidFill>
                <a:effectLst/>
                <a:latin typeface="+mn-lt"/>
                <a:ea typeface="+mn-ea"/>
                <a:cs typeface="+mn-cs"/>
                <a:hlinkClick r:id="rId3"/>
              </a:rPr>
              <a:t>data-before.csv</a:t>
            </a:r>
            <a:r>
              <a:rPr lang="en-US" sz="1200" b="0" i="0" kern="1200" dirty="0">
                <a:solidFill>
                  <a:schemeClr val="tx1"/>
                </a:solidFill>
                <a:effectLst/>
                <a:latin typeface="+mn-lt"/>
                <a:ea typeface="+mn-ea"/>
                <a:cs typeface="+mn-cs"/>
              </a:rPr>
              <a:t>, the reference ontology terms I want to map them too, and the import technique I will use. It also shows how you can use the </a:t>
            </a:r>
            <a:r>
              <a:rPr lang="en-US" sz="1200" b="0" i="0" kern="1200" dirty="0" err="1">
                <a:solidFill>
                  <a:schemeClr val="tx1"/>
                </a:solidFill>
                <a:effectLst/>
                <a:latin typeface="+mn-lt"/>
                <a:ea typeface="+mn-ea"/>
                <a:cs typeface="+mn-cs"/>
              </a:rPr>
              <a:t>OntoMaton</a:t>
            </a:r>
            <a:r>
              <a:rPr lang="en-US" sz="1200" b="0" i="0" kern="1200" dirty="0">
                <a:solidFill>
                  <a:schemeClr val="tx1"/>
                </a:solidFill>
                <a:effectLst/>
                <a:latin typeface="+mn-lt"/>
                <a:ea typeface="+mn-ea"/>
                <a:cs typeface="+mn-cs"/>
              </a:rPr>
              <a:t> plugin to make searching easier.</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PAUSE HERE FOR 5-10 MINUTES AND LET PEOPLE SEARCH FOR TERMS ON THEIR OWN</a:t>
            </a:r>
          </a:p>
        </p:txBody>
      </p:sp>
      <p:sp>
        <p:nvSpPr>
          <p:cNvPr id="4" name="Slide Number Placeholder 3"/>
          <p:cNvSpPr>
            <a:spLocks noGrp="1"/>
          </p:cNvSpPr>
          <p:nvPr>
            <p:ph type="sldNum" sz="quarter" idx="5"/>
          </p:nvPr>
        </p:nvSpPr>
        <p:spPr/>
        <p:txBody>
          <a:bodyPr/>
          <a:lstStyle/>
          <a:p>
            <a:fld id="{41CD1AE1-B75F-BC45-9D04-F8D02D04CB98}" type="slidenum">
              <a:rPr lang="en-US" smtClean="0"/>
              <a:t>45</a:t>
            </a:fld>
            <a:endParaRPr lang="en-US"/>
          </a:p>
        </p:txBody>
      </p:sp>
    </p:spTree>
    <p:extLst>
      <p:ext uri="{BB962C8B-B14F-4D97-AF65-F5344CB8AC3E}">
        <p14:creationId xmlns:p14="http://schemas.microsoft.com/office/powerpoint/2010/main" val="2743456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46</a:t>
            </a:fld>
            <a:endParaRPr lang="en-US"/>
          </a:p>
        </p:txBody>
      </p:sp>
    </p:spTree>
    <p:extLst>
      <p:ext uri="{BB962C8B-B14F-4D97-AF65-F5344CB8AC3E}">
        <p14:creationId xmlns:p14="http://schemas.microsoft.com/office/powerpoint/2010/main" val="978524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Importing Single Terms with MIREOT</a:t>
            </a:r>
          </a:p>
          <a:p>
            <a:r>
              <a:rPr lang="en-US" sz="1200" b="0" i="0" kern="1200" dirty="0">
                <a:solidFill>
                  <a:schemeClr val="tx1"/>
                </a:solidFill>
                <a:effectLst/>
                <a:latin typeface="+mn-lt"/>
                <a:ea typeface="+mn-ea"/>
                <a:cs typeface="+mn-cs"/>
              </a:rPr>
              <a:t>Using an ontology term means using its IRI, but you will also want to keep its label, definition, and other annotations. </a:t>
            </a:r>
            <a:r>
              <a:rPr lang="en-US" sz="1200" b="0" i="0" u="none" strike="noStrike" kern="1200" dirty="0">
                <a:solidFill>
                  <a:schemeClr val="tx1"/>
                </a:solidFill>
                <a:effectLst/>
                <a:latin typeface="+mn-lt"/>
                <a:ea typeface="+mn-ea"/>
                <a:cs typeface="+mn-cs"/>
                <a:hlinkClick r:id="rId3"/>
              </a:rPr>
              <a:t>MIREOT: The minimum information to reference an external ontology term</a:t>
            </a:r>
            <a:r>
              <a:rPr lang="en-US" sz="1200" b="0" i="0" kern="1200" dirty="0">
                <a:solidFill>
                  <a:schemeClr val="tx1"/>
                </a:solidFill>
                <a:effectLst/>
                <a:latin typeface="+mn-lt"/>
                <a:ea typeface="+mn-ea"/>
                <a:cs typeface="+mn-cs"/>
              </a:rPr>
              <a:t> is a guideline for what information to include when importing a term. We even use "MIREOT" as a verb: "You should MIREOT that term into your ontology."</a:t>
            </a:r>
          </a:p>
          <a:p>
            <a:r>
              <a:rPr lang="en-US" sz="1200" b="0" i="0" kern="1200" dirty="0">
                <a:solidFill>
                  <a:schemeClr val="tx1"/>
                </a:solidFill>
                <a:effectLst/>
                <a:latin typeface="+mn-lt"/>
                <a:ea typeface="+mn-ea"/>
                <a:cs typeface="+mn-cs"/>
              </a:rPr>
              <a:t>When you MIREOT a term, you don't have to include its parent terms or logical axioms, but if you don't then you have to be careful. As an example, the term </a:t>
            </a:r>
            <a:r>
              <a:rPr lang="en-US" sz="1200" b="0" i="0" u="none" strike="noStrike" kern="1200" dirty="0">
                <a:solidFill>
                  <a:schemeClr val="tx1"/>
                </a:solidFill>
                <a:effectLst/>
                <a:latin typeface="+mn-lt"/>
                <a:ea typeface="+mn-ea"/>
                <a:cs typeface="+mn-cs"/>
                <a:hlinkClick r:id="rId4"/>
              </a:rPr>
              <a:t>Homo sapiens</a:t>
            </a:r>
            <a:r>
              <a:rPr lang="en-US" sz="1200" b="0" i="0" kern="1200" dirty="0">
                <a:solidFill>
                  <a:schemeClr val="tx1"/>
                </a:solidFill>
                <a:effectLst/>
                <a:latin typeface="+mn-lt"/>
                <a:ea typeface="+mn-ea"/>
                <a:cs typeface="+mn-cs"/>
              </a:rPr>
              <a:t> is about 29 nodes deep in the NCBI Taxonomy. If you want to use that term, you probably don't want to import all its ancestors. But you do have to ensure that everything you say about that term is still true! You could place </a:t>
            </a:r>
            <a:r>
              <a:rPr lang="en-US" sz="1200" b="0" i="1" kern="1200" dirty="0">
                <a:solidFill>
                  <a:schemeClr val="tx1"/>
                </a:solidFill>
                <a:effectLst/>
                <a:latin typeface="+mn-lt"/>
                <a:ea typeface="+mn-ea"/>
                <a:cs typeface="+mn-cs"/>
              </a:rPr>
              <a:t>Homo sapiens</a:t>
            </a:r>
            <a:r>
              <a:rPr lang="en-US" sz="1200" b="0" i="0" kern="1200" dirty="0">
                <a:solidFill>
                  <a:schemeClr val="tx1"/>
                </a:solidFill>
                <a:effectLst/>
                <a:latin typeface="+mn-lt"/>
                <a:ea typeface="+mn-ea"/>
                <a:cs typeface="+mn-cs"/>
              </a:rPr>
              <a:t> under </a:t>
            </a:r>
            <a:r>
              <a:rPr lang="en-US" sz="1200" b="0" i="0" u="none" strike="noStrike" kern="1200" dirty="0">
                <a:solidFill>
                  <a:schemeClr val="tx1"/>
                </a:solidFill>
                <a:effectLst/>
                <a:latin typeface="+mn-lt"/>
                <a:ea typeface="+mn-ea"/>
                <a:cs typeface="+mn-cs"/>
                <a:hlinkClick r:id="rId5"/>
              </a:rPr>
              <a:t>Mammalia</a:t>
            </a:r>
            <a:r>
              <a:rPr lang="en-US" sz="1200" b="0" i="0" kern="1200" dirty="0">
                <a:solidFill>
                  <a:schemeClr val="tx1"/>
                </a:solidFill>
                <a:effectLst/>
                <a:latin typeface="+mn-lt"/>
                <a:ea typeface="+mn-ea"/>
                <a:cs typeface="+mn-cs"/>
              </a:rPr>
              <a:t> in your application ontology, which would be true, even if it doesn't include all the information that's in the NCBI Taxonomy. Don't place it under the NCBI term </a:t>
            </a:r>
            <a:r>
              <a:rPr lang="en-US" sz="1200" b="0" i="0" u="none" strike="noStrike" kern="1200" dirty="0">
                <a:solidFill>
                  <a:schemeClr val="tx1"/>
                </a:solidFill>
                <a:effectLst/>
                <a:latin typeface="+mn-lt"/>
                <a:ea typeface="+mn-ea"/>
                <a:cs typeface="+mn-cs"/>
                <a:hlinkClick r:id="rId6"/>
              </a:rPr>
              <a:t>Mus </a:t>
            </a:r>
            <a:r>
              <a:rPr lang="en-US" sz="1200" b="0" i="0" u="none" strike="noStrike" kern="1200" dirty="0" err="1">
                <a:solidFill>
                  <a:schemeClr val="tx1"/>
                </a:solidFill>
                <a:effectLst/>
                <a:latin typeface="+mn-lt"/>
                <a:ea typeface="+mn-ea"/>
                <a:cs typeface="+mn-cs"/>
                <a:hlinkClick r:id="rId6"/>
              </a:rPr>
              <a:t>musculus</a:t>
            </a:r>
            <a:r>
              <a:rPr lang="en-US" sz="1200" b="0" i="0" kern="1200" dirty="0" err="1">
                <a:solidFill>
                  <a:schemeClr val="tx1"/>
                </a:solidFill>
                <a:effectLst/>
                <a:latin typeface="+mn-lt"/>
                <a:ea typeface="+mn-ea"/>
                <a:cs typeface="+mn-cs"/>
              </a:rPr>
              <a:t>because</a:t>
            </a:r>
            <a:r>
              <a:rPr lang="en-US" sz="1200" b="0" i="0" kern="1200" dirty="0">
                <a:solidFill>
                  <a:schemeClr val="tx1"/>
                </a:solidFill>
                <a:effectLst/>
                <a:latin typeface="+mn-lt"/>
                <a:ea typeface="+mn-ea"/>
                <a:cs typeface="+mn-cs"/>
              </a:rPr>
              <a:t> then your assertion would be false!</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47</a:t>
            </a:fld>
            <a:endParaRPr lang="en-US"/>
          </a:p>
        </p:txBody>
      </p:sp>
    </p:spTree>
    <p:extLst>
      <p:ext uri="{BB962C8B-B14F-4D97-AF65-F5344CB8AC3E}">
        <p14:creationId xmlns:p14="http://schemas.microsoft.com/office/powerpoint/2010/main" val="4053898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49</a:t>
            </a:fld>
            <a:endParaRPr lang="en-US"/>
          </a:p>
        </p:txBody>
      </p:sp>
    </p:spTree>
    <p:extLst>
      <p:ext uri="{BB962C8B-B14F-4D97-AF65-F5344CB8AC3E}">
        <p14:creationId xmlns:p14="http://schemas.microsoft.com/office/powerpoint/2010/main" val="1064027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Importing Ontologies with Protégé</a:t>
            </a:r>
          </a:p>
          <a:p>
            <a:r>
              <a:rPr lang="en-US" sz="1200" b="0" i="0" kern="1200" dirty="0">
                <a:solidFill>
                  <a:schemeClr val="tx1"/>
                </a:solidFill>
                <a:effectLst/>
                <a:latin typeface="+mn-lt"/>
                <a:ea typeface="+mn-ea"/>
                <a:cs typeface="+mn-cs"/>
              </a:rPr>
              <a:t>OBO ontologies are part of the web of linked data. Using terms from other ontologies means making links to resources across the web. Another form of linking is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you can import another complete ontology or OWL file into your own ontology.</a:t>
            </a:r>
          </a:p>
          <a:p>
            <a:r>
              <a:rPr lang="en-US" sz="1200" b="0" i="0" kern="1200" dirty="0">
                <a:solidFill>
                  <a:schemeClr val="tx1"/>
                </a:solidFill>
                <a:effectLst/>
                <a:latin typeface="+mn-lt"/>
                <a:ea typeface="+mn-ea"/>
                <a:cs typeface="+mn-cs"/>
              </a:rPr>
              <a:t>For our current purposes, there are two main uses for OWL imports. The first is when MIREOT just isn't enough: you don't want to import just a selection of terms from another ontology, you want to import the whole thing. The second is using the results of </a:t>
            </a:r>
            <a:r>
              <a:rPr lang="en-US" sz="1200" b="0" i="0" kern="1200" dirty="0" err="1">
                <a:solidFill>
                  <a:schemeClr val="tx1"/>
                </a:solidFill>
                <a:effectLst/>
                <a:latin typeface="+mn-lt"/>
                <a:ea typeface="+mn-ea"/>
                <a:cs typeface="+mn-cs"/>
              </a:rPr>
              <a:t>OntoFox</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Ontorat</a:t>
            </a:r>
            <a:r>
              <a:rPr lang="en-US" sz="1200" b="0" i="0" kern="1200" dirty="0">
                <a:solidFill>
                  <a:schemeClr val="tx1"/>
                </a:solidFill>
                <a:effectLst/>
                <a:latin typeface="+mn-lt"/>
                <a:ea typeface="+mn-ea"/>
                <a:cs typeface="+mn-cs"/>
              </a:rPr>
              <a:t>. These tools generate OWL files. Using a configuration file, you can run these tools again and again to update terms, generating new OWL files each time. You should keep those results in separate OWL files, then import those files into your application ontology. This clean separation makes it easy to update your MIREOT and QTT imports.</a:t>
            </a:r>
          </a:p>
          <a:p>
            <a:r>
              <a:rPr lang="en-US" sz="1200" b="0" i="0" kern="1200" dirty="0">
                <a:solidFill>
                  <a:schemeClr val="tx1"/>
                </a:solidFill>
                <a:effectLst/>
                <a:latin typeface="+mn-lt"/>
                <a:ea typeface="+mn-ea"/>
                <a:cs typeface="+mn-cs"/>
              </a:rPr>
              <a:t>Keep in mind that imports can be somewhat unpredictable. Tools such as Protégé will keep a local copy of imported files, which might not always be up-to-date. If you and your collaborators have different local copies of the imports, you won't see exactly the same terms and axioms, which can lead to all sorts of confusion!</a:t>
            </a:r>
          </a:p>
          <a:p>
            <a:r>
              <a:rPr lang="en-US" sz="1200" b="0" i="0" kern="1200" dirty="0">
                <a:solidFill>
                  <a:schemeClr val="tx1"/>
                </a:solidFill>
                <a:effectLst/>
                <a:latin typeface="+mn-lt"/>
                <a:ea typeface="+mn-ea"/>
                <a:cs typeface="+mn-cs"/>
              </a:rPr>
              <a:t>OBO ontologies have versions, usually specified by date. I recommend importing a specific, dated version of any ontology. To update it, just change the import link to the latest dated version. This allows you to control when updates are made. And if the other ontology project releases a new version that breaks something in your ontology, you'll be able to stick to the older version until the problem is fixed.</a:t>
            </a: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OntoFox</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Ontorat</a:t>
            </a:r>
            <a:r>
              <a:rPr lang="en-US" sz="1200" b="0" i="0" kern="1200" dirty="0">
                <a:solidFill>
                  <a:schemeClr val="tx1"/>
                </a:solidFill>
                <a:effectLst/>
                <a:latin typeface="+mn-lt"/>
                <a:ea typeface="+mn-ea"/>
                <a:cs typeface="+mn-cs"/>
              </a:rPr>
              <a:t> OWL files, just use the latest OWL files. You control when you update those files, so there shouldn't be any problem with mismatching versions.</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52</a:t>
            </a:fld>
            <a:endParaRPr lang="en-US"/>
          </a:p>
        </p:txBody>
      </p:sp>
    </p:spTree>
    <p:extLst>
      <p:ext uri="{BB962C8B-B14F-4D97-AF65-F5344CB8AC3E}">
        <p14:creationId xmlns:p14="http://schemas.microsoft.com/office/powerpoint/2010/main" val="131627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we saw how to find reference ontology terms and assess them. Then we saw how to create a "mapping" table for all our terms. And we just saw four techniques for importing reference ontology terms into our application ontology. The last step is to put all of this together and complete our application ontology.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Open a new ontology</a:t>
            </a:r>
          </a:p>
          <a:p>
            <a:r>
              <a:rPr lang="en-US" sz="1200" b="0" i="0" kern="1200" dirty="0">
                <a:solidFill>
                  <a:schemeClr val="tx1"/>
                </a:solidFill>
                <a:effectLst/>
                <a:latin typeface="+mn-lt"/>
                <a:ea typeface="+mn-ea"/>
                <a:cs typeface="+mn-cs"/>
              </a:rPr>
              <a:t>Change its "Ontology IRI" to </a:t>
            </a:r>
            <a:r>
              <a:rPr lang="en-US" sz="1200" b="0" i="0" u="none" strike="noStrike" kern="1200" dirty="0">
                <a:solidFill>
                  <a:schemeClr val="tx1"/>
                </a:solidFill>
                <a:effectLst/>
                <a:latin typeface="+mn-lt"/>
                <a:ea typeface="+mn-ea"/>
                <a:cs typeface="+mn-cs"/>
                <a:hlinkClick r:id="rId3"/>
              </a:rPr>
              <a:t>https://github.com/OHSU-Library/obo-tutorial/raw/master/examples/application.owl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Import three OWL files:</a:t>
            </a:r>
          </a:p>
          <a:p>
            <a:pPr lvl="1"/>
            <a:r>
              <a:rPr lang="en-US" sz="1200" b="0" i="0" kern="1200" dirty="0" err="1">
                <a:solidFill>
                  <a:schemeClr val="tx1"/>
                </a:solidFill>
                <a:effectLst/>
                <a:latin typeface="+mn-lt"/>
                <a:ea typeface="+mn-ea"/>
                <a:cs typeface="+mn-cs"/>
              </a:rPr>
              <a:t>ontofox.owl</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ontorat.owl</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uberon-module.owl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Make adjustments: add terms, add annotations, </a:t>
            </a:r>
            <a:r>
              <a:rPr lang="en-US" sz="1200" b="0" i="1" kern="1200" dirty="0">
                <a:solidFill>
                  <a:schemeClr val="tx1"/>
                </a:solidFill>
                <a:effectLst/>
                <a:latin typeface="+mn-lt"/>
                <a:ea typeface="+mn-ea"/>
                <a:cs typeface="+mn-cs"/>
              </a:rPr>
              <a:t>carefully</a:t>
            </a:r>
            <a:r>
              <a:rPr lang="en-US" sz="1200" b="0" i="0" kern="1200" dirty="0">
                <a:solidFill>
                  <a:schemeClr val="tx1"/>
                </a:solidFill>
                <a:effectLst/>
                <a:latin typeface="+mn-lt"/>
                <a:ea typeface="+mn-ea"/>
                <a:cs typeface="+mn-cs"/>
              </a:rPr>
              <a:t> adjust the hierarchy</a:t>
            </a:r>
          </a:p>
          <a:p>
            <a:r>
              <a:rPr lang="en-US" sz="1200" b="0" i="0" kern="1200" dirty="0">
                <a:solidFill>
                  <a:schemeClr val="tx1"/>
                </a:solidFill>
                <a:effectLst/>
                <a:latin typeface="+mn-lt"/>
                <a:ea typeface="+mn-ea"/>
                <a:cs typeface="+mn-cs"/>
              </a:rPr>
              <a:t>Save the ontology to </a:t>
            </a:r>
            <a:r>
              <a:rPr lang="en-US" sz="1200" b="0" i="0" kern="1200" dirty="0" err="1">
                <a:solidFill>
                  <a:schemeClr val="tx1"/>
                </a:solidFill>
                <a:effectLst/>
                <a:latin typeface="+mn-lt"/>
                <a:ea typeface="+mn-ea"/>
                <a:cs typeface="+mn-cs"/>
              </a:rPr>
              <a:t>application.owl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Or skip those steps and just look at the resulting </a:t>
            </a:r>
            <a:r>
              <a:rPr lang="en-US" sz="1200" b="0" i="0" u="none" strike="noStrike" kern="1200" dirty="0">
                <a:solidFill>
                  <a:schemeClr val="tx1"/>
                </a:solidFill>
                <a:effectLst/>
                <a:latin typeface="+mn-lt"/>
                <a:ea typeface="+mn-ea"/>
                <a:cs typeface="+mn-cs"/>
                <a:hlinkClick r:id="rId3"/>
              </a:rPr>
              <a:t>application.owl</a:t>
            </a:r>
            <a:r>
              <a:rPr lang="en-US" sz="1200" b="0" i="0" kern="1200" dirty="0">
                <a:solidFill>
                  <a:schemeClr val="tx1"/>
                </a:solidFill>
                <a:effectLst/>
                <a:latin typeface="+mn-lt"/>
                <a:ea typeface="+mn-ea"/>
                <a:cs typeface="+mn-cs"/>
              </a:rPr>
              <a:t> file that I've created. The result includes all the terms listed in our </a:t>
            </a:r>
            <a:r>
              <a:rPr lang="en-US" sz="1200" b="0" i="0" kern="1200" dirty="0" err="1">
                <a:solidFill>
                  <a:schemeClr val="tx1"/>
                </a:solidFill>
                <a:effectLst/>
                <a:latin typeface="+mn-lt"/>
                <a:ea typeface="+mn-ea"/>
                <a:cs typeface="+mn-cs"/>
              </a:rPr>
              <a:t>terms.csv</a:t>
            </a:r>
            <a:r>
              <a:rPr lang="en-US" sz="1200" b="0" i="0" kern="1200" dirty="0">
                <a:solidFill>
                  <a:schemeClr val="tx1"/>
                </a:solidFill>
                <a:effectLst/>
                <a:latin typeface="+mn-lt"/>
                <a:ea typeface="+mn-ea"/>
                <a:cs typeface="+mn-cs"/>
              </a:rPr>
              <a:t> file, plus the dependencies that we want. I've also made </a:t>
            </a:r>
            <a:r>
              <a:rPr lang="en-US" sz="1200" b="0" i="0" kern="1200" dirty="0" err="1">
                <a:solidFill>
                  <a:schemeClr val="tx1"/>
                </a:solidFill>
                <a:effectLst/>
                <a:latin typeface="+mn-lt"/>
                <a:ea typeface="+mn-ea"/>
                <a:cs typeface="+mn-cs"/>
              </a:rPr>
              <a:t>adjustements</a:t>
            </a:r>
            <a:r>
              <a:rPr lang="en-US" sz="1200" b="0" i="0" kern="1200" dirty="0">
                <a:solidFill>
                  <a:schemeClr val="tx1"/>
                </a:solidFill>
                <a:effectLst/>
                <a:latin typeface="+mn-lt"/>
                <a:ea typeface="+mn-ea"/>
                <a:cs typeface="+mn-cs"/>
              </a:rPr>
              <a:t> to fit everything under BFO "entity" by adding </a:t>
            </a:r>
            <a:r>
              <a:rPr lang="en-US" sz="1200" b="0" i="0" kern="1200" dirty="0" err="1">
                <a:solidFill>
                  <a:schemeClr val="tx1"/>
                </a:solidFill>
                <a:effectLst/>
                <a:latin typeface="+mn-lt"/>
                <a:ea typeface="+mn-ea"/>
                <a:cs typeface="+mn-cs"/>
              </a:rPr>
              <a:t>subClassOf</a:t>
            </a:r>
            <a:r>
              <a:rPr lang="en-US" sz="1200" b="0" i="0" kern="1200" dirty="0">
                <a:solidFill>
                  <a:schemeClr val="tx1"/>
                </a:solidFill>
                <a:effectLst/>
                <a:latin typeface="+mn-lt"/>
                <a:ea typeface="+mn-ea"/>
                <a:cs typeface="+mn-cs"/>
              </a:rPr>
              <a:t> assertions here and there.</a:t>
            </a:r>
          </a:p>
          <a:p>
            <a:r>
              <a:rPr lang="en-US" sz="1200" b="0" i="0" kern="1200" dirty="0">
                <a:solidFill>
                  <a:schemeClr val="tx1"/>
                </a:solidFill>
                <a:effectLst/>
                <a:latin typeface="+mn-lt"/>
                <a:ea typeface="+mn-ea"/>
                <a:cs typeface="+mn-cs"/>
              </a:rPr>
              <a:t>One application ontology can support many similar projects. In the </a:t>
            </a:r>
            <a:r>
              <a:rPr lang="en-US" sz="1200" b="0" i="0" u="none" strike="noStrike" kern="1200" dirty="0">
                <a:solidFill>
                  <a:schemeClr val="tx1"/>
                </a:solidFill>
                <a:effectLst/>
                <a:latin typeface="+mn-lt"/>
                <a:ea typeface="+mn-ea"/>
                <a:cs typeface="+mn-cs"/>
                <a:hlinkClick r:id="rId4"/>
              </a:rPr>
              <a:t>next section</a:t>
            </a:r>
            <a:r>
              <a:rPr lang="en-US" sz="1200" b="0" i="0" kern="1200" dirty="0">
                <a:solidFill>
                  <a:schemeClr val="tx1"/>
                </a:solidFill>
                <a:effectLst/>
                <a:latin typeface="+mn-lt"/>
                <a:ea typeface="+mn-ea"/>
                <a:cs typeface="+mn-cs"/>
              </a:rPr>
              <a:t> we'll see how to connect the data in the running example to the application ontology to take full advantage of it.</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53</a:t>
            </a:fld>
            <a:endParaRPr lang="en-US"/>
          </a:p>
        </p:txBody>
      </p:sp>
    </p:spTree>
    <p:extLst>
      <p:ext uri="{BB962C8B-B14F-4D97-AF65-F5344CB8AC3E}">
        <p14:creationId xmlns:p14="http://schemas.microsoft.com/office/powerpoint/2010/main" val="30991138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Ontologies are designed to support data sharing. There’s a lot of scientific data in tables, such as spreadsheets and relational databases. But tables are hard to share. Even if we use IRIs as global names instead of local names, as we do in </a:t>
            </a:r>
            <a:r>
              <a:rPr lang="en-US" sz="1200" b="0" i="0" u="none" strike="noStrike" kern="1200" dirty="0">
                <a:solidFill>
                  <a:schemeClr val="tx1"/>
                </a:solidFill>
                <a:effectLst/>
                <a:latin typeface="+mn-lt"/>
                <a:ea typeface="+mn-ea"/>
                <a:cs typeface="+mn-cs"/>
                <a:hlinkClick r:id="rId3"/>
              </a:rPr>
              <a:t>data-after.csv</a:t>
            </a:r>
            <a:r>
              <a:rPr lang="en-US" sz="1200" b="0" i="0" kern="1200" dirty="0">
                <a:solidFill>
                  <a:schemeClr val="tx1"/>
                </a:solidFill>
                <a:effectLst/>
                <a:latin typeface="+mn-lt"/>
                <a:ea typeface="+mn-ea"/>
                <a:cs typeface="+mn-cs"/>
              </a:rPr>
              <a:t>, there’s still the rigid structure of columns to deal with – you can’t merge two tables until they have the same columns in the same order.</a:t>
            </a:r>
          </a:p>
          <a:p>
            <a:pPr fontAlgn="base"/>
            <a:r>
              <a:rPr lang="en-US" sz="1200" b="0" i="0" kern="1200" dirty="0">
                <a:solidFill>
                  <a:schemeClr val="tx1"/>
                </a:solidFill>
                <a:effectLst/>
                <a:latin typeface="+mn-lt"/>
                <a:ea typeface="+mn-ea"/>
                <a:cs typeface="+mn-cs"/>
              </a:rPr>
              <a:t>It’s easier to share data if we have a more flexible data structure. Linked data standards use a very flexible data structure: graphs, in the sense of “networks”. There are many other meanings for the word “graph” but here we mean a set of nodes connected by links, sometimes called “vertices” and “edges”. In a graph it’s the connections between nodes that carry most of the information, and the order isn’t important. When two graphs share some nodes, it’s very easy to merge them into a single graph.</a:t>
            </a:r>
          </a:p>
          <a:p>
            <a:pPr fontAlgn="base"/>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4"/>
              </a:rPr>
              <a:t>Resource Description Framework (RDF)</a:t>
            </a:r>
            <a:r>
              <a:rPr lang="en-US" sz="1200" b="0" i="0" kern="1200" dirty="0">
                <a:solidFill>
                  <a:schemeClr val="tx1"/>
                </a:solidFill>
                <a:effectLst/>
                <a:latin typeface="+mn-lt"/>
                <a:ea typeface="+mn-ea"/>
                <a:cs typeface="+mn-cs"/>
              </a:rPr>
              <a:t> is the fundamental linked data standard for graphs. An RDF graph is build up from nodes and links between them. In RDF we call the first node the </a:t>
            </a:r>
            <a:r>
              <a:rPr lang="en-US" sz="1200" b="0" i="1" kern="1200" dirty="0">
                <a:solidFill>
                  <a:schemeClr val="tx1"/>
                </a:solidFill>
                <a:effectLst/>
                <a:latin typeface="+mn-lt"/>
                <a:ea typeface="+mn-ea"/>
                <a:cs typeface="+mn-cs"/>
              </a:rPr>
              <a:t>subject</a:t>
            </a:r>
            <a:r>
              <a:rPr lang="en-US" sz="1200" b="0" i="0" kern="1200" dirty="0">
                <a:solidFill>
                  <a:schemeClr val="tx1"/>
                </a:solidFill>
                <a:effectLst/>
                <a:latin typeface="+mn-lt"/>
                <a:ea typeface="+mn-ea"/>
                <a:cs typeface="+mn-cs"/>
              </a:rPr>
              <a:t>, the link the </a:t>
            </a:r>
            <a:r>
              <a:rPr lang="en-US" sz="1200" b="0" i="1" kern="1200" dirty="0">
                <a:solidFill>
                  <a:schemeClr val="tx1"/>
                </a:solidFill>
                <a:effectLst/>
                <a:latin typeface="+mn-lt"/>
                <a:ea typeface="+mn-ea"/>
                <a:cs typeface="+mn-cs"/>
              </a:rPr>
              <a:t>predicate</a:t>
            </a:r>
            <a:r>
              <a:rPr lang="en-US" sz="1200" b="0" i="0" kern="1200" dirty="0">
                <a:solidFill>
                  <a:schemeClr val="tx1"/>
                </a:solidFill>
                <a:effectLst/>
                <a:latin typeface="+mn-lt"/>
                <a:ea typeface="+mn-ea"/>
                <a:cs typeface="+mn-cs"/>
              </a:rPr>
              <a:t>, and the second node the </a:t>
            </a:r>
            <a:r>
              <a:rPr lang="en-US" sz="1200" b="0" i="1" kern="1200" dirty="0">
                <a:solidFill>
                  <a:schemeClr val="tx1"/>
                </a:solidFill>
                <a:effectLst/>
                <a:latin typeface="+mn-lt"/>
                <a:ea typeface="+mn-ea"/>
                <a:cs typeface="+mn-cs"/>
              </a:rPr>
              <a:t>object</a:t>
            </a:r>
            <a:r>
              <a:rPr lang="en-US" sz="1200" b="0" i="0" kern="1200" dirty="0">
                <a:solidFill>
                  <a:schemeClr val="tx1"/>
                </a:solidFill>
                <a:effectLst/>
                <a:latin typeface="+mn-lt"/>
                <a:ea typeface="+mn-ea"/>
                <a:cs typeface="+mn-cs"/>
              </a:rPr>
              <a:t>. The direction of the link is important! The subject is named with an IRI. The type of predicate is named with another IRI. And the object can be a node with an IRI or a </a:t>
            </a:r>
            <a:r>
              <a:rPr lang="en-US" sz="1200" b="0" i="1" kern="1200" dirty="0">
                <a:solidFill>
                  <a:schemeClr val="tx1"/>
                </a:solidFill>
                <a:effectLst/>
                <a:latin typeface="+mn-lt"/>
                <a:ea typeface="+mn-ea"/>
                <a:cs typeface="+mn-cs"/>
              </a:rPr>
              <a:t>literal</a:t>
            </a:r>
            <a:r>
              <a:rPr lang="en-US" sz="1200" b="0" i="0" kern="1200" dirty="0">
                <a:solidFill>
                  <a:schemeClr val="tx1"/>
                </a:solidFill>
                <a:effectLst/>
                <a:latin typeface="+mn-lt"/>
                <a:ea typeface="+mn-ea"/>
                <a:cs typeface="+mn-cs"/>
              </a:rPr>
              <a:t> with data such as a string or integer. Literals can have a data type, specified by an IRI. We call the whole thing a </a:t>
            </a:r>
            <a:r>
              <a:rPr lang="en-US" sz="1200" b="0" i="1" kern="1200" dirty="0">
                <a:solidFill>
                  <a:schemeClr val="tx1"/>
                </a:solidFill>
                <a:effectLst/>
                <a:latin typeface="+mn-lt"/>
                <a:ea typeface="+mn-ea"/>
                <a:cs typeface="+mn-cs"/>
              </a:rPr>
              <a:t>triple</a:t>
            </a:r>
            <a:r>
              <a:rPr lang="en-US" sz="1200" b="0" i="0" kern="1200" dirty="0">
                <a:solidFill>
                  <a:schemeClr val="tx1"/>
                </a:solidFill>
                <a:effectLst/>
                <a:latin typeface="+mn-lt"/>
                <a:ea typeface="+mn-ea"/>
                <a:cs typeface="+mn-cs"/>
              </a:rPr>
              <a:t>: subject-predicate-object. The predicate expresses some relationship between the subject and the object, so we can think of the triple as making a statement: subject A has relation B to object C.</a:t>
            </a:r>
          </a:p>
          <a:p>
            <a:pPr fontAlgn="base"/>
            <a:r>
              <a:rPr lang="en-US" sz="1200" b="0" i="0" kern="1200" dirty="0">
                <a:solidFill>
                  <a:schemeClr val="tx1"/>
                </a:solidFill>
                <a:effectLst/>
                <a:latin typeface="+mn-lt"/>
                <a:ea typeface="+mn-ea"/>
                <a:cs typeface="+mn-cs"/>
              </a:rPr>
              <a:t>In fact, you can see the same pattern in tables. The row usually specifies the subject, the column specifies the predicate, and the value of the cell where they intersect specifies the object. So a table is a collection of row-column-cell triples with a very compact shape. Tables work well when rows are very similar to each other, requiring the same columns, but graphs are more flexible.</a:t>
            </a:r>
          </a:p>
          <a:p>
            <a:pPr fontAlgn="base"/>
            <a:r>
              <a:rPr lang="en-US" sz="1200" b="0" i="0" kern="1200" dirty="0">
                <a:solidFill>
                  <a:schemeClr val="tx1"/>
                </a:solidFill>
                <a:effectLst/>
                <a:latin typeface="+mn-lt"/>
                <a:ea typeface="+mn-ea"/>
                <a:cs typeface="+mn-cs"/>
              </a:rPr>
              <a:t>RDF is the standard for linked data graphs. There are several different standards we can use for writing down an RDF graph in text or a computer file. I prefer </a:t>
            </a:r>
            <a:r>
              <a:rPr lang="en-US" sz="1200" b="0" i="0" u="none" strike="noStrike" kern="1200" dirty="0">
                <a:solidFill>
                  <a:schemeClr val="tx1"/>
                </a:solidFill>
                <a:effectLst/>
                <a:latin typeface="+mn-lt"/>
                <a:ea typeface="+mn-ea"/>
                <a:cs typeface="+mn-cs"/>
                <a:hlinkClick r:id="rId5"/>
              </a:rPr>
              <a:t>Turtle (Terse RDF Triple Language)</a:t>
            </a:r>
            <a:r>
              <a:rPr lang="en-US" sz="1200" b="0" i="0" kern="1200" dirty="0">
                <a:solidFill>
                  <a:schemeClr val="tx1"/>
                </a:solidFill>
                <a:effectLst/>
                <a:latin typeface="+mn-lt"/>
                <a:ea typeface="+mn-ea"/>
                <a:cs typeface="+mn-cs"/>
              </a:rPr>
              <a:t>. Here’s an example:</a:t>
            </a:r>
          </a:p>
          <a:p>
            <a:pPr fontAlgn="base"/>
            <a:r>
              <a:rPr lang="en-US" sz="1200" b="0" i="0" kern="1200" dirty="0">
                <a:solidFill>
                  <a:schemeClr val="tx1"/>
                </a:solidFill>
                <a:effectLst/>
                <a:latin typeface="+mn-lt"/>
                <a:ea typeface="+mn-ea"/>
                <a:cs typeface="+mn-cs"/>
              </a:rPr>
              <a:t>&lt;http://</a:t>
            </a:r>
            <a:r>
              <a:rPr lang="en-US" sz="1200" b="0" i="0" kern="1200" dirty="0" err="1">
                <a:solidFill>
                  <a:schemeClr val="tx1"/>
                </a:solidFill>
                <a:effectLst/>
                <a:latin typeface="+mn-lt"/>
                <a:ea typeface="+mn-ea"/>
                <a:cs typeface="+mn-cs"/>
              </a:rPr>
              <a:t>example.org</a:t>
            </a:r>
            <a:r>
              <a:rPr lang="en-US" sz="1200" b="0" i="0" kern="1200" dirty="0">
                <a:solidFill>
                  <a:schemeClr val="tx1"/>
                </a:solidFill>
                <a:effectLst/>
                <a:latin typeface="+mn-lt"/>
                <a:ea typeface="+mn-ea"/>
                <a:cs typeface="+mn-cs"/>
              </a:rPr>
              <a:t>/ns/A&gt; &lt;http://</a:t>
            </a:r>
            <a:r>
              <a:rPr lang="en-US" sz="1200" b="0" i="0" kern="1200" dirty="0" err="1">
                <a:solidFill>
                  <a:schemeClr val="tx1"/>
                </a:solidFill>
                <a:effectLst/>
                <a:latin typeface="+mn-lt"/>
                <a:ea typeface="+mn-ea"/>
                <a:cs typeface="+mn-cs"/>
              </a:rPr>
              <a:t>example.org</a:t>
            </a:r>
            <a:r>
              <a:rPr lang="en-US" sz="1200" b="0" i="0" kern="1200" dirty="0">
                <a:solidFill>
                  <a:schemeClr val="tx1"/>
                </a:solidFill>
                <a:effectLst/>
                <a:latin typeface="+mn-lt"/>
                <a:ea typeface="+mn-ea"/>
                <a:cs typeface="+mn-cs"/>
              </a:rPr>
              <a:t>/ns/B&gt; &lt;http://</a:t>
            </a:r>
            <a:r>
              <a:rPr lang="en-US" sz="1200" b="0" i="0" kern="1200" dirty="0" err="1">
                <a:solidFill>
                  <a:schemeClr val="tx1"/>
                </a:solidFill>
                <a:effectLst/>
                <a:latin typeface="+mn-lt"/>
                <a:ea typeface="+mn-ea"/>
                <a:cs typeface="+mn-cs"/>
              </a:rPr>
              <a:t>example.org</a:t>
            </a:r>
            <a:r>
              <a:rPr lang="en-US" sz="1200" b="0" i="0" kern="1200" dirty="0">
                <a:solidFill>
                  <a:schemeClr val="tx1"/>
                </a:solidFill>
                <a:effectLst/>
                <a:latin typeface="+mn-lt"/>
                <a:ea typeface="+mn-ea"/>
                <a:cs typeface="+mn-cs"/>
              </a:rPr>
              <a:t>/ns/C&gt; . </a:t>
            </a:r>
          </a:p>
          <a:p>
            <a:pPr fontAlgn="base"/>
            <a:r>
              <a:rPr lang="en-US" sz="1200" b="0" i="0" kern="1200" dirty="0">
                <a:solidFill>
                  <a:schemeClr val="tx1"/>
                </a:solidFill>
                <a:effectLst/>
                <a:latin typeface="+mn-lt"/>
                <a:ea typeface="+mn-ea"/>
                <a:cs typeface="+mn-cs"/>
              </a:rPr>
              <a:t>Notice the subject, predicate, and object, each of which is an IRI. The triple ends with a “.”. This example is a little ugly and repetitive, but we can make it better using CURIEs and defining a shared prefix:</a:t>
            </a:r>
          </a:p>
          <a:p>
            <a:pPr fontAlgn="base"/>
            <a:r>
              <a:rPr lang="en-US" sz="1200" b="1" i="0" kern="1200" dirty="0">
                <a:solidFill>
                  <a:schemeClr val="tx1"/>
                </a:solidFill>
                <a:effectLst/>
                <a:latin typeface="+mn-lt"/>
                <a:ea typeface="+mn-ea"/>
                <a:cs typeface="+mn-cs"/>
              </a:rPr>
              <a:t>@prefix</a:t>
            </a:r>
            <a:r>
              <a:rPr lang="en-US" sz="1200" b="0" i="0" kern="1200" dirty="0">
                <a:solidFill>
                  <a:schemeClr val="tx1"/>
                </a:solidFill>
                <a:effectLst/>
                <a:latin typeface="+mn-lt"/>
                <a:ea typeface="+mn-ea"/>
                <a:cs typeface="+mn-cs"/>
              </a:rPr>
              <a:t> ex: </a:t>
            </a:r>
            <a:r>
              <a:rPr lang="en-US" sz="1200" b="1" i="0" kern="1200" dirty="0">
                <a:solidFill>
                  <a:schemeClr val="tx1"/>
                </a:solidFill>
                <a:effectLst/>
                <a:latin typeface="+mn-lt"/>
                <a:ea typeface="+mn-ea"/>
                <a:cs typeface="+mn-cs"/>
              </a:rPr>
              <a:t>&lt;http://</a:t>
            </a:r>
            <a:r>
              <a:rPr lang="en-US" sz="1200" b="1" i="0" kern="1200" dirty="0" err="1">
                <a:solidFill>
                  <a:schemeClr val="tx1"/>
                </a:solidFill>
                <a:effectLst/>
                <a:latin typeface="+mn-lt"/>
                <a:ea typeface="+mn-ea"/>
                <a:cs typeface="+mn-cs"/>
              </a:rPr>
              <a:t>example.org</a:t>
            </a:r>
            <a:r>
              <a:rPr lang="en-US" sz="1200" b="1" i="0" kern="1200" dirty="0">
                <a:solidFill>
                  <a:schemeClr val="tx1"/>
                </a:solidFill>
                <a:effectLst/>
                <a:latin typeface="+mn-lt"/>
                <a:ea typeface="+mn-ea"/>
                <a:cs typeface="+mn-cs"/>
              </a:rPr>
              <a:t>/ns/&gt;</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ex:A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ex:C</a:t>
            </a:r>
            <a:r>
              <a:rPr lang="en-US" sz="1200" b="0" i="0" kern="1200" dirty="0">
                <a:solidFill>
                  <a:schemeClr val="tx1"/>
                </a:solidFill>
                <a:effectLst/>
                <a:latin typeface="+mn-lt"/>
                <a:ea typeface="+mn-ea"/>
                <a:cs typeface="+mn-cs"/>
              </a:rPr>
              <a:t> . </a:t>
            </a:r>
          </a:p>
          <a:p>
            <a:pPr fontAlgn="base"/>
            <a:r>
              <a:rPr lang="en-US" sz="1200" b="0" i="0" kern="1200" dirty="0">
                <a:solidFill>
                  <a:schemeClr val="tx1"/>
                </a:solidFill>
                <a:effectLst/>
                <a:latin typeface="+mn-lt"/>
                <a:ea typeface="+mn-ea"/>
                <a:cs typeface="+mn-cs"/>
              </a:rPr>
              <a:t>This says the same thing in a much more readable way. We can make multiple statements about the same subject using semicolons to separate the parts:</a:t>
            </a:r>
          </a:p>
          <a:p>
            <a:pPr fontAlgn="base"/>
            <a:r>
              <a:rPr lang="en-US" sz="1200" b="1" i="0" kern="1200" dirty="0">
                <a:solidFill>
                  <a:schemeClr val="tx1"/>
                </a:solidFill>
                <a:effectLst/>
                <a:latin typeface="+mn-lt"/>
                <a:ea typeface="+mn-ea"/>
                <a:cs typeface="+mn-cs"/>
              </a:rPr>
              <a:t>@prefix</a:t>
            </a:r>
            <a:r>
              <a:rPr lang="en-US" sz="1200" b="0" i="0" kern="1200" dirty="0">
                <a:solidFill>
                  <a:schemeClr val="tx1"/>
                </a:solidFill>
                <a:effectLst/>
                <a:latin typeface="+mn-lt"/>
                <a:ea typeface="+mn-ea"/>
                <a:cs typeface="+mn-cs"/>
              </a:rPr>
              <a:t> ex: </a:t>
            </a:r>
            <a:r>
              <a:rPr lang="en-US" sz="1200" b="1" i="0" kern="1200" dirty="0">
                <a:solidFill>
                  <a:schemeClr val="tx1"/>
                </a:solidFill>
                <a:effectLst/>
                <a:latin typeface="+mn-lt"/>
                <a:ea typeface="+mn-ea"/>
                <a:cs typeface="+mn-cs"/>
              </a:rPr>
              <a:t>&lt;http://</a:t>
            </a:r>
            <a:r>
              <a:rPr lang="en-US" sz="1200" b="1" i="0" kern="1200" dirty="0" err="1">
                <a:solidFill>
                  <a:schemeClr val="tx1"/>
                </a:solidFill>
                <a:effectLst/>
                <a:latin typeface="+mn-lt"/>
                <a:ea typeface="+mn-ea"/>
                <a:cs typeface="+mn-cs"/>
              </a:rPr>
              <a:t>example.org</a:t>
            </a:r>
            <a:r>
              <a:rPr lang="en-US" sz="1200" b="1" i="0" kern="1200" dirty="0">
                <a:solidFill>
                  <a:schemeClr val="tx1"/>
                </a:solidFill>
                <a:effectLst/>
                <a:latin typeface="+mn-lt"/>
                <a:ea typeface="+mn-ea"/>
                <a:cs typeface="+mn-cs"/>
              </a:rPr>
              <a:t>/ns/&gt;</a:t>
            </a:r>
            <a:r>
              <a:rPr lang="en-US" sz="1200" b="0" i="0" kern="1200" dirty="0">
                <a:solidFill>
                  <a:schemeClr val="tx1"/>
                </a:solidFill>
                <a:effectLst/>
                <a:latin typeface="+mn-lt"/>
                <a:ea typeface="+mn-ea"/>
                <a:cs typeface="+mn-cs"/>
              </a:rPr>
              <a:t> . </a:t>
            </a:r>
            <a:r>
              <a:rPr lang="en-US" sz="1200" b="1" i="0" kern="1200" dirty="0">
                <a:solidFill>
                  <a:schemeClr val="tx1"/>
                </a:solidFill>
                <a:effectLst/>
                <a:latin typeface="+mn-lt"/>
                <a:ea typeface="+mn-ea"/>
                <a:cs typeface="+mn-cs"/>
              </a:rPr>
              <a:t>@prefix</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xsd</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&lt;http://www.w3.org/TR/xmlschema-2/&gt;</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ex:A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ex:C</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ex:D</a:t>
            </a:r>
            <a:r>
              <a:rPr lang="en-US" sz="1200" b="0" i="0" kern="1200" dirty="0">
                <a:solidFill>
                  <a:schemeClr val="tx1"/>
                </a:solidFill>
                <a:effectLst/>
                <a:latin typeface="+mn-lt"/>
                <a:ea typeface="+mn-ea"/>
                <a:cs typeface="+mn-cs"/>
              </a:rPr>
              <a:t> "example" ; </a:t>
            </a:r>
            <a:r>
              <a:rPr lang="en-US" sz="1200" b="0" i="0" kern="1200" dirty="0" err="1">
                <a:solidFill>
                  <a:schemeClr val="tx1"/>
                </a:solidFill>
                <a:effectLst/>
                <a:latin typeface="+mn-lt"/>
                <a:ea typeface="+mn-ea"/>
                <a:cs typeface="+mn-cs"/>
              </a:rPr>
              <a:t>ex:E</a:t>
            </a:r>
            <a:r>
              <a:rPr lang="en-US" sz="1200" b="0" i="0" kern="1200" dirty="0">
                <a:solidFill>
                  <a:schemeClr val="tx1"/>
                </a:solidFill>
                <a:effectLst/>
                <a:latin typeface="+mn-lt"/>
                <a:ea typeface="+mn-ea"/>
                <a:cs typeface="+mn-cs"/>
              </a:rPr>
              <a:t> "1"^^</a:t>
            </a:r>
            <a:r>
              <a:rPr lang="en-US" sz="1200" b="0" i="0" kern="1200" dirty="0" err="1">
                <a:solidFill>
                  <a:schemeClr val="tx1"/>
                </a:solidFill>
                <a:effectLst/>
                <a:latin typeface="+mn-lt"/>
                <a:ea typeface="+mn-ea"/>
                <a:cs typeface="+mn-cs"/>
              </a:rPr>
              <a:t>xsd:integer</a:t>
            </a:r>
            <a:r>
              <a:rPr lang="en-US" sz="1200" b="0" i="0" kern="1200" dirty="0">
                <a:solidFill>
                  <a:schemeClr val="tx1"/>
                </a:solidFill>
                <a:effectLst/>
                <a:latin typeface="+mn-lt"/>
                <a:ea typeface="+mn-ea"/>
                <a:cs typeface="+mn-cs"/>
              </a:rPr>
              <a:t> . </a:t>
            </a:r>
          </a:p>
          <a:p>
            <a:pPr fontAlgn="base"/>
            <a:r>
              <a:rPr lang="en-US" sz="1200" b="0" i="0" kern="1200" dirty="0">
                <a:solidFill>
                  <a:schemeClr val="tx1"/>
                </a:solidFill>
                <a:effectLst/>
                <a:latin typeface="+mn-lt"/>
                <a:ea typeface="+mn-ea"/>
                <a:cs typeface="+mn-cs"/>
              </a:rPr>
              <a:t>Here we have one subject (</a:t>
            </a:r>
            <a:r>
              <a:rPr lang="en-US" sz="1200" b="0" i="0" kern="1200" dirty="0" err="1">
                <a:solidFill>
                  <a:schemeClr val="tx1"/>
                </a:solidFill>
                <a:effectLst/>
                <a:latin typeface="+mn-lt"/>
                <a:ea typeface="+mn-ea"/>
                <a:cs typeface="+mn-cs"/>
              </a:rPr>
              <a:t>ex:A</a:t>
            </a:r>
            <a:r>
              <a:rPr lang="en-US" sz="1200" b="0" i="0" kern="1200" dirty="0">
                <a:solidFill>
                  <a:schemeClr val="tx1"/>
                </a:solidFill>
                <a:effectLst/>
                <a:latin typeface="+mn-lt"/>
                <a:ea typeface="+mn-ea"/>
                <a:cs typeface="+mn-cs"/>
              </a:rPr>
              <a:t>), three predicates (</a:t>
            </a:r>
            <a:r>
              <a:rPr lang="en-US" sz="1200" b="0" i="0" kern="1200" dirty="0" err="1">
                <a:solidFill>
                  <a:schemeClr val="tx1"/>
                </a:solidFill>
                <a:effectLst/>
                <a:latin typeface="+mn-lt"/>
                <a:ea typeface="+mn-ea"/>
                <a:cs typeface="+mn-cs"/>
              </a:rPr>
              <a:t>ex:B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ex:D</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ex:E</a:t>
            </a:r>
            <a:r>
              <a:rPr lang="en-US" sz="1200" b="0" i="0" kern="1200" dirty="0">
                <a:solidFill>
                  <a:schemeClr val="tx1"/>
                </a:solidFill>
                <a:effectLst/>
                <a:latin typeface="+mn-lt"/>
                <a:ea typeface="+mn-ea"/>
                <a:cs typeface="+mn-cs"/>
              </a:rPr>
              <a:t>), and three objects (</a:t>
            </a:r>
            <a:r>
              <a:rPr lang="en-US" sz="1200" b="0" i="0" kern="1200" dirty="0" err="1">
                <a:solidFill>
                  <a:schemeClr val="tx1"/>
                </a:solidFill>
                <a:effectLst/>
                <a:latin typeface="+mn-lt"/>
                <a:ea typeface="+mn-ea"/>
                <a:cs typeface="+mn-cs"/>
              </a:rPr>
              <a:t>ex:C</a:t>
            </a:r>
            <a:r>
              <a:rPr lang="en-US" sz="1200" b="0" i="0" kern="1200" dirty="0">
                <a:solidFill>
                  <a:schemeClr val="tx1"/>
                </a:solidFill>
                <a:effectLst/>
                <a:latin typeface="+mn-lt"/>
                <a:ea typeface="+mn-ea"/>
                <a:cs typeface="+mn-cs"/>
              </a:rPr>
              <a:t>, "example", and "1"^^</a:t>
            </a:r>
            <a:r>
              <a:rPr lang="en-US" sz="1200" b="0" i="0" kern="1200" dirty="0" err="1">
                <a:solidFill>
                  <a:schemeClr val="tx1"/>
                </a:solidFill>
                <a:effectLst/>
                <a:latin typeface="+mn-lt"/>
                <a:ea typeface="+mn-ea"/>
                <a:cs typeface="+mn-cs"/>
              </a:rPr>
              <a:t>xsd:integer</a:t>
            </a:r>
            <a:r>
              <a:rPr lang="en-US" sz="1200" b="0" i="0" kern="1200" dirty="0">
                <a:solidFill>
                  <a:schemeClr val="tx1"/>
                </a:solidFill>
                <a:effectLst/>
                <a:latin typeface="+mn-lt"/>
                <a:ea typeface="+mn-ea"/>
                <a:cs typeface="+mn-cs"/>
              </a:rPr>
              <a:t>), making three statements about </a:t>
            </a:r>
            <a:r>
              <a:rPr lang="en-US" sz="1200" b="0" i="0" kern="1200" dirty="0" err="1">
                <a:solidFill>
                  <a:schemeClr val="tx1"/>
                </a:solidFill>
                <a:effectLst/>
                <a:latin typeface="+mn-lt"/>
                <a:ea typeface="+mn-ea"/>
                <a:cs typeface="+mn-cs"/>
              </a:rPr>
              <a:t>ex:A</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So IRIs are the building blocks, RDF gives us rules for putting them together into triples, and triples combine to form a graph. Turtle is one good way to write RDF down (to </a:t>
            </a:r>
            <a:r>
              <a:rPr lang="en-US" sz="1200" b="0" i="1" kern="1200" dirty="0">
                <a:solidFill>
                  <a:schemeClr val="tx1"/>
                </a:solidFill>
                <a:effectLst/>
                <a:latin typeface="+mn-lt"/>
                <a:ea typeface="+mn-ea"/>
                <a:cs typeface="+mn-cs"/>
              </a:rPr>
              <a:t>serialize</a:t>
            </a:r>
            <a:r>
              <a:rPr lang="en-US" sz="1200" b="0" i="0" kern="1200" dirty="0">
                <a:solidFill>
                  <a:schemeClr val="tx1"/>
                </a:solidFill>
                <a:effectLst/>
                <a:latin typeface="+mn-lt"/>
                <a:ea typeface="+mn-ea"/>
                <a:cs typeface="+mn-cs"/>
              </a:rPr>
              <a:t> it). </a:t>
            </a:r>
            <a:r>
              <a:rPr lang="en-US" sz="1200" b="0" i="0" u="none" strike="noStrike" kern="1200" dirty="0">
                <a:solidFill>
                  <a:schemeClr val="tx1"/>
                </a:solidFill>
                <a:effectLst/>
                <a:latin typeface="+mn-lt"/>
                <a:ea typeface="+mn-ea"/>
                <a:cs typeface="+mn-cs"/>
                <a:hlinkClick r:id="rId6"/>
              </a:rPr>
              <a:t>SPARQL</a:t>
            </a:r>
            <a:r>
              <a:rPr lang="en-US" sz="1200" b="0" i="0" kern="1200" dirty="0">
                <a:solidFill>
                  <a:schemeClr val="tx1"/>
                </a:solidFill>
                <a:effectLst/>
                <a:latin typeface="+mn-lt"/>
                <a:ea typeface="+mn-ea"/>
                <a:cs typeface="+mn-cs"/>
              </a:rPr>
              <a:t> is the query language for RDF, in the same way that </a:t>
            </a:r>
            <a:r>
              <a:rPr lang="en-US" sz="1200" b="0" i="0" u="none" strike="noStrike"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is the standard query language for databases (i.e. collections of tables). </a:t>
            </a:r>
            <a:r>
              <a:rPr lang="en-US" sz="1200" b="0" i="0" u="none" strike="noStrike" kern="1200" dirty="0">
                <a:solidFill>
                  <a:schemeClr val="tx1"/>
                </a:solidFill>
                <a:effectLst/>
                <a:latin typeface="+mn-lt"/>
                <a:ea typeface="+mn-ea"/>
                <a:cs typeface="+mn-cs"/>
                <a:hlinkClick r:id="rId8"/>
              </a:rPr>
              <a:t>RDF Schema (RDFS)</a:t>
            </a:r>
            <a:r>
              <a:rPr lang="en-US" sz="1200" b="0" i="0" kern="1200" dirty="0">
                <a:solidFill>
                  <a:schemeClr val="tx1"/>
                </a:solidFill>
                <a:effectLst/>
                <a:latin typeface="+mn-lt"/>
                <a:ea typeface="+mn-ea"/>
                <a:cs typeface="+mn-cs"/>
              </a:rPr>
              <a:t>and </a:t>
            </a:r>
            <a:r>
              <a:rPr lang="en-US" sz="1200" b="0" i="0" u="none" strike="noStrike" kern="1200" dirty="0">
                <a:solidFill>
                  <a:schemeClr val="tx1"/>
                </a:solidFill>
                <a:effectLst/>
                <a:latin typeface="+mn-lt"/>
                <a:ea typeface="+mn-ea"/>
                <a:cs typeface="+mn-cs"/>
                <a:hlinkClick r:id="rId9"/>
              </a:rPr>
              <a:t>OWL</a:t>
            </a:r>
            <a:r>
              <a:rPr lang="en-US" sz="1200" b="0" i="0" kern="1200" dirty="0">
                <a:solidFill>
                  <a:schemeClr val="tx1"/>
                </a:solidFill>
                <a:effectLst/>
                <a:latin typeface="+mn-lt"/>
                <a:ea typeface="+mn-ea"/>
                <a:cs typeface="+mn-cs"/>
              </a:rPr>
              <a:t> extend RDF to work well with ontologies, but at root it’s all just triples. All these are </a:t>
            </a:r>
            <a:r>
              <a:rPr lang="en-US" sz="1200" b="0" i="0" u="none" strike="noStrike" kern="1200" dirty="0">
                <a:solidFill>
                  <a:schemeClr val="tx1"/>
                </a:solidFill>
                <a:effectLst/>
                <a:latin typeface="+mn-lt"/>
                <a:ea typeface="+mn-ea"/>
                <a:cs typeface="+mn-cs"/>
                <a:hlinkClick r:id="rId10"/>
              </a:rPr>
              <a:t>W3C</a:t>
            </a:r>
            <a:r>
              <a:rPr lang="en-US" sz="1200" b="0" i="0" kern="1200" dirty="0">
                <a:solidFill>
                  <a:schemeClr val="tx1"/>
                </a:solidFill>
                <a:effectLst/>
                <a:latin typeface="+mn-lt"/>
                <a:ea typeface="+mn-ea"/>
                <a:cs typeface="+mn-cs"/>
              </a:rPr>
              <a:t> standards designed for sharing data across the web. There are many open source and proprietary tools for working with linked data.</a:t>
            </a:r>
          </a:p>
          <a:p>
            <a:pPr fontAlgn="base"/>
            <a:r>
              <a:rPr lang="en-US" sz="1200" b="0" i="0" kern="1200" dirty="0">
                <a:solidFill>
                  <a:schemeClr val="tx1"/>
                </a:solidFill>
                <a:effectLst/>
                <a:latin typeface="+mn-lt"/>
                <a:ea typeface="+mn-ea"/>
                <a:cs typeface="+mn-cs"/>
              </a:rPr>
              <a:t>Switching from tables to triples makes data sharing easier, but there are some things to keep in mind. In a table there’s a natural order to the rows and to the columns, but a graph doesn’t have a natural order. A graph is a set of nodes and a set of links (maybe empty) for each pair of nodes. The direction of the link matters, but the order of the nodes and the links doesn’t matter. So don’t be surprised if you create a Turtle file with the triples in an order that makes sense to you, then process the file with linked data software only to find that the result is in an entirely different order.</a:t>
            </a:r>
          </a:p>
          <a:p>
            <a:pPr fontAlgn="base"/>
            <a:r>
              <a:rPr lang="en-US" sz="1200" b="0" i="0" kern="1200" dirty="0">
                <a:solidFill>
                  <a:schemeClr val="tx1"/>
                </a:solidFill>
                <a:effectLst/>
                <a:latin typeface="+mn-lt"/>
                <a:ea typeface="+mn-ea"/>
                <a:cs typeface="+mn-cs"/>
              </a:rPr>
              <a:t>Another important difference is the </a:t>
            </a:r>
            <a:r>
              <a:rPr lang="en-US" sz="1200" b="0" i="0" u="none" strike="noStrike" kern="1200" dirty="0">
                <a:solidFill>
                  <a:schemeClr val="tx1"/>
                </a:solidFill>
                <a:effectLst/>
                <a:latin typeface="+mn-lt"/>
                <a:ea typeface="+mn-ea"/>
                <a:cs typeface="+mn-cs"/>
                <a:hlinkClick r:id="rId11"/>
              </a:rPr>
              <a:t>open-world assumption</a:t>
            </a:r>
            <a:r>
              <a:rPr lang="en-US" sz="1200" b="0" i="0" kern="1200" dirty="0">
                <a:solidFill>
                  <a:schemeClr val="tx1"/>
                </a:solidFill>
                <a:effectLst/>
                <a:latin typeface="+mn-lt"/>
                <a:ea typeface="+mn-ea"/>
                <a:cs typeface="+mn-cs"/>
              </a:rPr>
              <a:t>. Many programming languages and databases are built on the </a:t>
            </a:r>
            <a:r>
              <a:rPr lang="en-US" sz="1200" b="0" i="0" u="none" strike="noStrike" kern="1200" dirty="0">
                <a:solidFill>
                  <a:schemeClr val="tx1"/>
                </a:solidFill>
                <a:effectLst/>
                <a:latin typeface="+mn-lt"/>
                <a:ea typeface="+mn-ea"/>
                <a:cs typeface="+mn-cs"/>
                <a:hlinkClick r:id="rId12"/>
              </a:rPr>
              <a:t>closed-world assumption</a:t>
            </a:r>
            <a:r>
              <a:rPr lang="en-US" sz="1200" b="0" i="0" kern="1200" dirty="0">
                <a:solidFill>
                  <a:schemeClr val="tx1"/>
                </a:solidFill>
                <a:effectLst/>
                <a:latin typeface="+mn-lt"/>
                <a:ea typeface="+mn-ea"/>
                <a:cs typeface="+mn-cs"/>
              </a:rPr>
              <a:t> that the system has comprehensive knowledge in its domain. For example, if a statement ABC is stored in the database then it is both known and true, but if ABC is not stored in the database then it is not known and assumed to be false. Linked data tools such as OWL do not make that assumption: if statement ABC is not known to be true or known to be false, it could still be either true or false. This makes good sense when you’re merging data across the Internet, but it takes some getting used to.</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54</a:t>
            </a:fld>
            <a:endParaRPr lang="en-US"/>
          </a:p>
        </p:txBody>
      </p:sp>
    </p:spTree>
    <p:extLst>
      <p:ext uri="{BB962C8B-B14F-4D97-AF65-F5344CB8AC3E}">
        <p14:creationId xmlns:p14="http://schemas.microsoft.com/office/powerpoint/2010/main" val="1310095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Notice the subject, predicate, and object, each of which is an IRI. The triple ends with a ".", just like a sentence.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example is a little ugly and repetitive, but we can make it better using CURIEs and defining a shared prefix:</a:t>
            </a:r>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55</a:t>
            </a:fld>
            <a:endParaRPr lang="en-US"/>
          </a:p>
        </p:txBody>
      </p:sp>
    </p:spTree>
    <p:extLst>
      <p:ext uri="{BB962C8B-B14F-4D97-AF65-F5344CB8AC3E}">
        <p14:creationId xmlns:p14="http://schemas.microsoft.com/office/powerpoint/2010/main" val="1941645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says the same thing in a much more readable way. We can make multiple statements about the same subject using semicolons to separate the parts:</a:t>
            </a:r>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56</a:t>
            </a:fld>
            <a:endParaRPr lang="en-US"/>
          </a:p>
        </p:txBody>
      </p:sp>
    </p:spTree>
    <p:extLst>
      <p:ext uri="{BB962C8B-B14F-4D97-AF65-F5344CB8AC3E}">
        <p14:creationId xmlns:p14="http://schemas.microsoft.com/office/powerpoint/2010/main" val="885110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14</a:t>
            </a:fld>
            <a:endParaRPr lang="en-US"/>
          </a:p>
        </p:txBody>
      </p:sp>
    </p:spTree>
    <p:extLst>
      <p:ext uri="{BB962C8B-B14F-4D97-AF65-F5344CB8AC3E}">
        <p14:creationId xmlns:p14="http://schemas.microsoft.com/office/powerpoint/2010/main" val="3988645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have one subject (</a:t>
            </a:r>
            <a:r>
              <a:rPr lang="en-US" dirty="0" err="1"/>
              <a:t>ex:A</a:t>
            </a:r>
            <a:r>
              <a:rPr lang="en-US" sz="1200" b="0" i="0" kern="1200" dirty="0">
                <a:solidFill>
                  <a:schemeClr val="tx1"/>
                </a:solidFill>
                <a:effectLst/>
                <a:latin typeface="+mn-lt"/>
                <a:ea typeface="+mn-ea"/>
                <a:cs typeface="+mn-cs"/>
              </a:rPr>
              <a:t>), three predicates (</a:t>
            </a:r>
            <a:r>
              <a:rPr lang="en-US" dirty="0" err="1"/>
              <a:t>ex:B</a:t>
            </a:r>
            <a:r>
              <a:rPr lang="en-US" sz="1200" b="0" i="0" kern="1200" dirty="0">
                <a:solidFill>
                  <a:schemeClr val="tx1"/>
                </a:solidFill>
                <a:effectLst/>
                <a:latin typeface="+mn-lt"/>
                <a:ea typeface="+mn-ea"/>
                <a:cs typeface="+mn-cs"/>
              </a:rPr>
              <a:t>, </a:t>
            </a:r>
            <a:r>
              <a:rPr lang="en-US" dirty="0" err="1"/>
              <a:t>ex:D</a:t>
            </a:r>
            <a:r>
              <a:rPr lang="en-US" sz="1200" b="0" i="0" kern="1200" dirty="0">
                <a:solidFill>
                  <a:schemeClr val="tx1"/>
                </a:solidFill>
                <a:effectLst/>
                <a:latin typeface="+mn-lt"/>
                <a:ea typeface="+mn-ea"/>
                <a:cs typeface="+mn-cs"/>
              </a:rPr>
              <a:t>, and </a:t>
            </a:r>
            <a:r>
              <a:rPr lang="en-US" dirty="0" err="1"/>
              <a:t>ex:E</a:t>
            </a:r>
            <a:r>
              <a:rPr lang="en-US" sz="1200" b="0" i="0" kern="1200" dirty="0">
                <a:solidFill>
                  <a:schemeClr val="tx1"/>
                </a:solidFill>
                <a:effectLst/>
                <a:latin typeface="+mn-lt"/>
                <a:ea typeface="+mn-ea"/>
                <a:cs typeface="+mn-cs"/>
              </a:rPr>
              <a:t>), and three objects (</a:t>
            </a:r>
            <a:r>
              <a:rPr lang="en-US" dirty="0" err="1"/>
              <a:t>ex:C</a:t>
            </a:r>
            <a:r>
              <a:rPr lang="en-US" sz="1200" b="0" i="0" kern="1200" dirty="0">
                <a:solidFill>
                  <a:schemeClr val="tx1"/>
                </a:solidFill>
                <a:effectLst/>
                <a:latin typeface="+mn-lt"/>
                <a:ea typeface="+mn-ea"/>
                <a:cs typeface="+mn-cs"/>
              </a:rPr>
              <a:t>, </a:t>
            </a:r>
            <a:r>
              <a:rPr lang="en-US" dirty="0"/>
              <a:t>"example"</a:t>
            </a:r>
            <a:r>
              <a:rPr lang="en-US" sz="1200" b="0" i="0" kern="1200" dirty="0">
                <a:solidFill>
                  <a:schemeClr val="tx1"/>
                </a:solidFill>
                <a:effectLst/>
                <a:latin typeface="+mn-lt"/>
                <a:ea typeface="+mn-ea"/>
                <a:cs typeface="+mn-cs"/>
              </a:rPr>
              <a:t>, and </a:t>
            </a:r>
            <a:r>
              <a:rPr lang="en-US" dirty="0"/>
              <a:t>"1"^^</a:t>
            </a:r>
            <a:r>
              <a:rPr lang="en-US" dirty="0" err="1"/>
              <a:t>xsd:integer</a:t>
            </a:r>
            <a:r>
              <a:rPr lang="en-US" sz="1200" b="0" i="0" kern="1200" dirty="0">
                <a:solidFill>
                  <a:schemeClr val="tx1"/>
                </a:solidFill>
                <a:effectLst/>
                <a:latin typeface="+mn-lt"/>
                <a:ea typeface="+mn-ea"/>
                <a:cs typeface="+mn-cs"/>
              </a:rPr>
              <a:t>), making three statements about </a:t>
            </a:r>
            <a:r>
              <a:rPr lang="en-US" dirty="0" err="1"/>
              <a:t>ex:A</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57</a:t>
            </a:fld>
            <a:endParaRPr lang="en-US"/>
          </a:p>
        </p:txBody>
      </p:sp>
    </p:spTree>
    <p:extLst>
      <p:ext uri="{BB962C8B-B14F-4D97-AF65-F5344CB8AC3E}">
        <p14:creationId xmlns:p14="http://schemas.microsoft.com/office/powerpoint/2010/main" val="3049160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see how to convert our example data from table to triples. I like to do this in a few steps. The first step just does the basic translation from tables to triples -- row-column-cell to subject-predicate-object and nothing more. These aren't very good triples. I call them "raw". But the raw triples are easy to work with and transform into better representations using standard linked data tools. The second step is to do exactly this, as we'll see in the next section.</a:t>
            </a:r>
          </a:p>
          <a:p>
            <a:r>
              <a:rPr lang="en-US" sz="1200" b="0" i="0" kern="1200" dirty="0">
                <a:solidFill>
                  <a:schemeClr val="tx1"/>
                </a:solidFill>
                <a:effectLst/>
                <a:latin typeface="+mn-lt"/>
                <a:ea typeface="+mn-ea"/>
                <a:cs typeface="+mn-cs"/>
              </a:rPr>
              <a:t>For the raw conversion we'll use some Java code with the </a:t>
            </a:r>
            <a:r>
              <a:rPr lang="en-US" sz="1200" b="0" i="0" u="none" strike="noStrike" kern="1200" dirty="0">
                <a:solidFill>
                  <a:schemeClr val="tx1"/>
                </a:solidFill>
                <a:effectLst/>
                <a:latin typeface="+mn-lt"/>
                <a:ea typeface="+mn-ea"/>
                <a:cs typeface="+mn-cs"/>
                <a:hlinkClick r:id="rId3"/>
              </a:rPr>
              <a:t>Apache Jena</a:t>
            </a:r>
            <a:r>
              <a:rPr lang="en-US" sz="1200" b="0" i="0" kern="1200" dirty="0">
                <a:solidFill>
                  <a:schemeClr val="tx1"/>
                </a:solidFill>
                <a:effectLst/>
                <a:latin typeface="+mn-lt"/>
                <a:ea typeface="+mn-ea"/>
                <a:cs typeface="+mn-cs"/>
              </a:rPr>
              <a:t> library. We'll start with </a:t>
            </a:r>
            <a:r>
              <a:rPr lang="en-US" sz="1200" b="0" i="0" u="none" strike="noStrike" kern="1200" dirty="0">
                <a:solidFill>
                  <a:schemeClr val="tx1"/>
                </a:solidFill>
                <a:effectLst/>
                <a:latin typeface="+mn-lt"/>
                <a:ea typeface="+mn-ea"/>
                <a:cs typeface="+mn-cs"/>
                <a:hlinkClick r:id="rId4"/>
              </a:rPr>
              <a:t>data-after.csv</a:t>
            </a:r>
            <a:r>
              <a:rPr lang="en-US" sz="1200" b="0" i="0" kern="1200" dirty="0">
                <a:solidFill>
                  <a:schemeClr val="tx1"/>
                </a:solidFill>
                <a:effectLst/>
                <a:latin typeface="+mn-lt"/>
                <a:ea typeface="+mn-ea"/>
                <a:cs typeface="+mn-cs"/>
              </a:rPr>
              <a:t> and end with </a:t>
            </a:r>
            <a:r>
              <a:rPr lang="en-US" sz="1200" b="0" i="0" u="none" strike="noStrike" kern="1200" dirty="0">
                <a:solidFill>
                  <a:schemeClr val="tx1"/>
                </a:solidFill>
                <a:effectLst/>
                <a:latin typeface="+mn-lt"/>
                <a:ea typeface="+mn-ea"/>
                <a:cs typeface="+mn-cs"/>
                <a:hlinkClick r:id="rId5"/>
              </a:rPr>
              <a:t>data-raw.ttl</a:t>
            </a:r>
            <a:r>
              <a:rPr lang="en-US" sz="1200" b="0" i="0" kern="1200" dirty="0">
                <a:solidFill>
                  <a:schemeClr val="tx1"/>
                </a:solidFill>
                <a:effectLst/>
                <a:latin typeface="+mn-lt"/>
                <a:ea typeface="+mn-ea"/>
                <a:cs typeface="+mn-cs"/>
              </a:rPr>
              <a:t> (a Turtle file).</a:t>
            </a:r>
          </a:p>
          <a:p>
            <a:r>
              <a:rPr lang="en-US" sz="1200" b="0" i="0" kern="1200" dirty="0">
                <a:solidFill>
                  <a:schemeClr val="tx1"/>
                </a:solidFill>
                <a:effectLst/>
                <a:latin typeface="+mn-lt"/>
                <a:ea typeface="+mn-ea"/>
                <a:cs typeface="+mn-cs"/>
              </a:rPr>
              <a:t>Turtle is human-readable if we have a good set prefixes to shorten our IRIs to CURIEs. One convenient way to define the prefixes is in another Turtle file: see </a:t>
            </a:r>
            <a:r>
              <a:rPr lang="en-US" sz="1200" b="0" i="0" u="none" strike="noStrike" kern="1200" dirty="0">
                <a:solidFill>
                  <a:schemeClr val="tx1"/>
                </a:solidFill>
                <a:effectLst/>
                <a:latin typeface="+mn-lt"/>
                <a:ea typeface="+mn-ea"/>
                <a:cs typeface="+mn-cs"/>
                <a:hlinkClick r:id="rId6"/>
              </a:rPr>
              <a:t>prefixes.ttl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example code for the conversion is in </a:t>
            </a:r>
            <a:r>
              <a:rPr lang="en-US" sz="1200" b="0" i="0" u="none" strike="noStrike" kern="1200" dirty="0">
                <a:solidFill>
                  <a:schemeClr val="tx1"/>
                </a:solidFill>
                <a:effectLst/>
                <a:latin typeface="+mn-lt"/>
                <a:ea typeface="+mn-ea"/>
                <a:cs typeface="+mn-cs"/>
                <a:hlinkClick r:id="rId7"/>
              </a:rPr>
              <a:t>TripleConverter.java</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58</a:t>
            </a:fld>
            <a:endParaRPr lang="en-US"/>
          </a:p>
        </p:txBody>
      </p:sp>
    </p:spTree>
    <p:extLst>
      <p:ext uri="{BB962C8B-B14F-4D97-AF65-F5344CB8AC3E}">
        <p14:creationId xmlns:p14="http://schemas.microsoft.com/office/powerpoint/2010/main" val="3193328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59</a:t>
            </a:fld>
            <a:endParaRPr lang="en-US"/>
          </a:p>
        </p:txBody>
      </p:sp>
    </p:spTree>
    <p:extLst>
      <p:ext uri="{BB962C8B-B14F-4D97-AF65-F5344CB8AC3E}">
        <p14:creationId xmlns:p14="http://schemas.microsoft.com/office/powerpoint/2010/main" val="4044374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60</a:t>
            </a:fld>
            <a:endParaRPr lang="en-US"/>
          </a:p>
        </p:txBody>
      </p:sp>
    </p:spTree>
    <p:extLst>
      <p:ext uri="{BB962C8B-B14F-4D97-AF65-F5344CB8AC3E}">
        <p14:creationId xmlns:p14="http://schemas.microsoft.com/office/powerpoint/2010/main" val="2351032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SPARQL query uses the same prefixes as above. Instead of a SELECT block we have an INSERT block that basically uses Turtle syntax with the matched variables to specify the new data. Inside the WHERE block we have two GRAPH blocks: one to get data from the raw triples, and the other to get data from the application ontology. We also have a bunch of BIND statements to make some changes to the data before inserting it.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62</a:t>
            </a:fld>
            <a:endParaRPr lang="en-US"/>
          </a:p>
        </p:txBody>
      </p:sp>
    </p:spTree>
    <p:extLst>
      <p:ext uri="{BB962C8B-B14F-4D97-AF65-F5344CB8AC3E}">
        <p14:creationId xmlns:p14="http://schemas.microsoft.com/office/powerpoint/2010/main" val="78843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won't work in Protégé</a:t>
            </a: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63</a:t>
            </a:fld>
            <a:endParaRPr lang="en-US"/>
          </a:p>
        </p:txBody>
      </p:sp>
    </p:spTree>
    <p:extLst>
      <p:ext uri="{BB962C8B-B14F-4D97-AF65-F5344CB8AC3E}">
        <p14:creationId xmlns:p14="http://schemas.microsoft.com/office/powerpoint/2010/main" val="2482480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64</a:t>
            </a:fld>
            <a:endParaRPr lang="en-US"/>
          </a:p>
        </p:txBody>
      </p:sp>
    </p:spTree>
    <p:extLst>
      <p:ext uri="{BB962C8B-B14F-4D97-AF65-F5344CB8AC3E}">
        <p14:creationId xmlns:p14="http://schemas.microsoft.com/office/powerpoint/2010/main" val="49662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development it’s usually convenient to have several files and use imports to link them together. But for a final version, a single file is often better. I’ve created a single </a:t>
            </a:r>
            <a:r>
              <a:rPr lang="en-US" sz="1200" b="0" i="0" u="none" strike="noStrike" kern="1200" dirty="0">
                <a:solidFill>
                  <a:schemeClr val="tx1"/>
                </a:solidFill>
                <a:effectLst/>
                <a:latin typeface="+mn-lt"/>
                <a:ea typeface="+mn-ea"/>
                <a:cs typeface="+mn-cs"/>
                <a:hlinkClick r:id="rId3"/>
              </a:rPr>
              <a:t>obo-tutorial.owl</a:t>
            </a:r>
            <a:r>
              <a:rPr lang="en-US" sz="1200" b="0" i="0" kern="1200" dirty="0">
                <a:solidFill>
                  <a:schemeClr val="tx1"/>
                </a:solidFill>
                <a:effectLst/>
                <a:latin typeface="+mn-lt"/>
                <a:ea typeface="+mn-ea"/>
                <a:cs typeface="+mn-cs"/>
              </a:rPr>
              <a:t> file with both the application ontology and the converted data.</a:t>
            </a:r>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65</a:t>
            </a:fld>
            <a:endParaRPr lang="en-US"/>
          </a:p>
        </p:txBody>
      </p:sp>
    </p:spTree>
    <p:extLst>
      <p:ext uri="{BB962C8B-B14F-4D97-AF65-F5344CB8AC3E}">
        <p14:creationId xmlns:p14="http://schemas.microsoft.com/office/powerpoint/2010/main" val="256485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15</a:t>
            </a:fld>
            <a:endParaRPr lang="en-US"/>
          </a:p>
        </p:txBody>
      </p:sp>
    </p:spTree>
    <p:extLst>
      <p:ext uri="{BB962C8B-B14F-4D97-AF65-F5344CB8AC3E}">
        <p14:creationId xmlns:p14="http://schemas.microsoft.com/office/powerpoint/2010/main" val="244130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16</a:t>
            </a:fld>
            <a:endParaRPr lang="en-US"/>
          </a:p>
        </p:txBody>
      </p:sp>
    </p:spTree>
    <p:extLst>
      <p:ext uri="{BB962C8B-B14F-4D97-AF65-F5344CB8AC3E}">
        <p14:creationId xmlns:p14="http://schemas.microsoft.com/office/powerpoint/2010/main" val="317751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Wikidata</a:t>
            </a:r>
            <a:endParaRPr lang="en-US" dirty="0"/>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19</a:t>
            </a:fld>
            <a:endParaRPr lang="en-US"/>
          </a:p>
        </p:txBody>
      </p:sp>
    </p:spTree>
    <p:extLst>
      <p:ext uri="{BB962C8B-B14F-4D97-AF65-F5344CB8AC3E}">
        <p14:creationId xmlns:p14="http://schemas.microsoft.com/office/powerpoint/2010/main" val="1611602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In this tutorial we use a running example: histology assays of mice and rats. The example is small and fictional but it’s based on real datasets. Biology and biomedicine are vast fields, and this example won’t be a close fit to every reader’s field of research. The advantage is that the running example keeps the tutorial concrete and practical. Once you learn the various techniques for working with this example data, hopefully you’ll see how you can apply the same techniques to your work in your own field.</a:t>
            </a:r>
          </a:p>
          <a:p>
            <a:br>
              <a:rPr lang="en-US" dirty="0"/>
            </a:br>
            <a:r>
              <a:rPr lang="en-US" dirty="0"/>
              <a:t>Open the first link in a browser and follow along</a:t>
            </a:r>
          </a:p>
          <a:p>
            <a:r>
              <a:rPr lang="en-US" dirty="0"/>
              <a:t>If you're Git-inclined, you can download or clone the repository at the second link, but this is entirely optional</a:t>
            </a:r>
          </a:p>
          <a:p>
            <a:endParaRPr lang="en-US" dirty="0"/>
          </a:p>
          <a:p>
            <a:r>
              <a:rPr lang="en-US" dirty="0"/>
              <a:t>I am going to walk through the tutorial, but it's designed to be self-paced, so feel free to ignore me and read ahead yourselves.</a:t>
            </a:r>
          </a:p>
          <a:p>
            <a:endParaRPr lang="en-US" dirty="0"/>
          </a:p>
          <a:p>
            <a:r>
              <a:rPr lang="en-US" dirty="0"/>
              <a:t>You can choose how deeply to engage with this material – the repository includes fully worked examples, so you can learn by observing, or you can dig in and learn by doing.  You will need the optional tools to do this.</a:t>
            </a:r>
          </a:p>
        </p:txBody>
      </p:sp>
      <p:sp>
        <p:nvSpPr>
          <p:cNvPr id="4" name="Slide Number Placeholder 3"/>
          <p:cNvSpPr>
            <a:spLocks noGrp="1"/>
          </p:cNvSpPr>
          <p:nvPr>
            <p:ph type="sldNum" sz="quarter" idx="5"/>
          </p:nvPr>
        </p:nvSpPr>
        <p:spPr/>
        <p:txBody>
          <a:bodyPr/>
          <a:lstStyle/>
          <a:p>
            <a:fld id="{41CD1AE1-B75F-BC45-9D04-F8D02D04CB98}" type="slidenum">
              <a:rPr lang="en-US" smtClean="0"/>
              <a:t>21</a:t>
            </a:fld>
            <a:endParaRPr lang="en-US"/>
          </a:p>
        </p:txBody>
      </p:sp>
    </p:spTree>
    <p:extLst>
      <p:ext uri="{BB962C8B-B14F-4D97-AF65-F5344CB8AC3E}">
        <p14:creationId xmlns:p14="http://schemas.microsoft.com/office/powerpoint/2010/main" val="538279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Take a look at the </a:t>
            </a:r>
            <a:r>
              <a:rPr lang="en-US" sz="1200" b="0" i="0" u="none" strike="noStrike" kern="1200" dirty="0">
                <a:solidFill>
                  <a:schemeClr val="tx1"/>
                </a:solidFill>
                <a:effectLst/>
                <a:latin typeface="+mn-lt"/>
                <a:ea typeface="+mn-ea"/>
                <a:cs typeface="+mn-cs"/>
                <a:hlinkClick r:id="rId3"/>
              </a:rPr>
              <a:t>data-before.csv</a:t>
            </a:r>
            <a:r>
              <a:rPr lang="en-US" sz="1200" b="0" i="0" kern="1200" dirty="0">
                <a:solidFill>
                  <a:schemeClr val="tx1"/>
                </a:solidFill>
                <a:effectLst/>
                <a:latin typeface="+mn-lt"/>
                <a:ea typeface="+mn-ea"/>
                <a:cs typeface="+mn-cs"/>
              </a:rPr>
              <a:t> file. It’s just a spreadsheet in comma-separated-values format. </a:t>
            </a:r>
            <a:r>
              <a:rPr lang="en-US" sz="1200" b="1" i="0" kern="1200" dirty="0">
                <a:solidFill>
                  <a:schemeClr val="tx1"/>
                </a:solidFill>
                <a:effectLst/>
                <a:latin typeface="+mn-lt"/>
                <a:ea typeface="+mn-ea"/>
                <a:cs typeface="+mn-cs"/>
              </a:rPr>
              <a:t>What information does it contain?</a:t>
            </a:r>
            <a:r>
              <a:rPr lang="en-US" sz="1200" b="0" i="0" kern="1200" dirty="0">
                <a:solidFill>
                  <a:schemeClr val="tx1"/>
                </a:solidFill>
                <a:effectLst/>
                <a:latin typeface="+mn-lt"/>
                <a:ea typeface="+mn-ea"/>
                <a:cs typeface="+mn-cs"/>
              </a:rPr>
              <a:t> It’s hard to say without some context.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Each row of the spreadsheet describes an “observation” made by an investigator of a study subject – a mouse or a rat. The columns divide the information up into different fields. </a:t>
            </a:r>
            <a:r>
              <a:rPr lang="en-US" sz="1200" b="1" i="0" kern="1200" dirty="0">
                <a:solidFill>
                  <a:schemeClr val="tx1"/>
                </a:solidFill>
                <a:effectLst/>
                <a:latin typeface="+mn-lt"/>
                <a:ea typeface="+mn-ea"/>
                <a:cs typeface="+mn-cs"/>
              </a:rPr>
              <a:t>What does each column mean? </a:t>
            </a:r>
            <a:r>
              <a:rPr lang="en-US" sz="1200" b="0" i="0" kern="1200" dirty="0">
                <a:solidFill>
                  <a:schemeClr val="tx1"/>
                </a:solidFill>
                <a:effectLst/>
                <a:latin typeface="+mn-lt"/>
                <a:ea typeface="+mn-ea"/>
                <a:cs typeface="+mn-cs"/>
              </a:rPr>
              <a:t>Lab computers are stuffed with spreadsheets that have cryptic headers, or even lacking any headers. Those spreadsheets hang around long after the memory of what the columns mean has faded. Columns can become strange mixtures of special cases, especially when data about different sorts of things gets crammed into the same table. Some people may choose to ignore the headers and instead try to generalize from the values in the column instead.</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What about the values?</a:t>
            </a:r>
            <a:r>
              <a:rPr lang="en-US" sz="1200" b="0" i="0" kern="1200" dirty="0">
                <a:solidFill>
                  <a:schemeClr val="tx1"/>
                </a:solidFill>
                <a:effectLst/>
                <a:latin typeface="+mn-lt"/>
                <a:ea typeface="+mn-ea"/>
                <a:cs typeface="+mn-cs"/>
              </a:rPr>
              <a:t> These are often more cryptic than the headers. </a:t>
            </a:r>
            <a:r>
              <a:rPr lang="en-US" sz="1200" b="1" i="0" kern="1200" dirty="0">
                <a:solidFill>
                  <a:schemeClr val="tx1"/>
                </a:solidFill>
                <a:effectLst/>
                <a:latin typeface="+mn-lt"/>
                <a:ea typeface="+mn-ea"/>
                <a:cs typeface="+mn-cs"/>
              </a:rPr>
              <a:t>What does “B6C3F1” mean? </a:t>
            </a:r>
            <a:r>
              <a:rPr lang="en-US" sz="1200" b="0" i="0" kern="1200" dirty="0">
                <a:solidFill>
                  <a:schemeClr val="tx1"/>
                </a:solidFill>
                <a:effectLst/>
                <a:latin typeface="+mn-lt"/>
                <a:ea typeface="+mn-ea"/>
                <a:cs typeface="+mn-cs"/>
              </a:rPr>
              <a:t>Worse, familiar names can be very misleading. </a:t>
            </a:r>
            <a:r>
              <a:rPr lang="en-US" sz="1200" b="1" i="0" kern="1200" dirty="0">
                <a:solidFill>
                  <a:schemeClr val="tx1"/>
                </a:solidFill>
                <a:effectLst/>
                <a:latin typeface="+mn-lt"/>
                <a:ea typeface="+mn-ea"/>
                <a:cs typeface="+mn-cs"/>
              </a:rPr>
              <a:t>Does “histology” mean a general type of assay or a specific protocol for this study?</a:t>
            </a:r>
            <a:r>
              <a:rPr lang="en-US" sz="1200" b="0" i="0" kern="1200" dirty="0">
                <a:solidFill>
                  <a:schemeClr val="tx1"/>
                </a:solidFill>
                <a:effectLst/>
                <a:latin typeface="+mn-lt"/>
                <a:ea typeface="+mn-ea"/>
                <a:cs typeface="+mn-cs"/>
              </a:rPr>
              <a:t> Many common date formats are completely frustrating: </a:t>
            </a:r>
            <a:r>
              <a:rPr lang="en-US" sz="1200" b="1" i="0" kern="1200" dirty="0">
                <a:solidFill>
                  <a:schemeClr val="tx1"/>
                </a:solidFill>
                <a:effectLst/>
                <a:latin typeface="+mn-lt"/>
                <a:ea typeface="+mn-ea"/>
                <a:cs typeface="+mn-cs"/>
              </a:rPr>
              <a:t>do they mean “MM/DD/YY” or “DD/MM/YY”?</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1CD1AE1-B75F-BC45-9D04-F8D02D04CB98}" type="slidenum">
              <a:rPr lang="en-US" smtClean="0"/>
              <a:t>22</a:t>
            </a:fld>
            <a:endParaRPr lang="en-US"/>
          </a:p>
        </p:txBody>
      </p:sp>
    </p:spTree>
    <p:extLst>
      <p:ext uri="{BB962C8B-B14F-4D97-AF65-F5344CB8AC3E}">
        <p14:creationId xmlns:p14="http://schemas.microsoft.com/office/powerpoint/2010/main" val="569597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Headline and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5987" y="693203"/>
            <a:ext cx="7176482" cy="953787"/>
          </a:xfrm>
        </p:spPr>
        <p:txBody>
          <a:bodyPr>
            <a:normAutofit/>
          </a:bodyPr>
          <a:lstStyle>
            <a:lvl1pPr algn="l">
              <a:defRPr sz="4000">
                <a:solidFill>
                  <a:schemeClr val="accent4"/>
                </a:solidFill>
              </a:defRPr>
            </a:lvl1pPr>
          </a:lstStyle>
          <a:p>
            <a:r>
              <a:rPr lang="en-US" dirty="0"/>
              <a:t>Click to edit master title style</a:t>
            </a:r>
          </a:p>
        </p:txBody>
      </p:sp>
      <p:sp>
        <p:nvSpPr>
          <p:cNvPr id="3" name="Subtitle 2"/>
          <p:cNvSpPr>
            <a:spLocks noGrp="1"/>
          </p:cNvSpPr>
          <p:nvPr>
            <p:ph type="subTitle" idx="1" hasCustomPrompt="1"/>
          </p:nvPr>
        </p:nvSpPr>
        <p:spPr>
          <a:xfrm>
            <a:off x="975987" y="1658751"/>
            <a:ext cx="7176482" cy="1269892"/>
          </a:xfrm>
        </p:spPr>
        <p:txBody>
          <a:bodyPr>
            <a:normAutofit/>
          </a:bodyPr>
          <a:lstStyle>
            <a:lvl1pPr marL="0" indent="0" algn="l">
              <a:buNone/>
              <a:defRPr sz="1800">
                <a:solidFill>
                  <a:schemeClr val="tx1"/>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 Placeholder 4"/>
          <p:cNvSpPr>
            <a:spLocks noGrp="1"/>
          </p:cNvSpPr>
          <p:nvPr>
            <p:ph type="body" sz="quarter" idx="10" hasCustomPrompt="1"/>
          </p:nvPr>
        </p:nvSpPr>
        <p:spPr>
          <a:xfrm>
            <a:off x="975987" y="3681470"/>
            <a:ext cx="7175500" cy="1598613"/>
          </a:xfrm>
        </p:spPr>
        <p:txBody>
          <a:bodyPr>
            <a:noAutofit/>
          </a:bodyPr>
          <a:lstStyle>
            <a:lvl1pPr marL="0" indent="0">
              <a:buNone/>
              <a:defRPr sz="1800">
                <a:solidFill>
                  <a:srgbClr val="585E60"/>
                </a:solidFill>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976313" y="3139753"/>
            <a:ext cx="7175500" cy="459107"/>
          </a:xfrm>
        </p:spPr>
        <p:txBody>
          <a:bodyPr/>
          <a:lstStyle>
            <a:lvl1pPr marL="0" indent="0">
              <a:buNone/>
              <a:defRPr baseline="0">
                <a:solidFill>
                  <a:schemeClr val="accent2"/>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6"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943614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48A-91FF-AD4E-9EBE-4FB43AC9FCEF}"/>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5AB1CD-E3F3-D04E-ACB8-D4D018E46103}"/>
              </a:ext>
            </a:extLst>
          </p:cNvPr>
          <p:cNvSpPr>
            <a:spLocks noGrp="1"/>
          </p:cNvSpPr>
          <p:nvPr>
            <p:ph type="subTitle" idx="1"/>
          </p:nvPr>
        </p:nvSpPr>
        <p:spPr>
          <a:xfrm>
            <a:off x="1143000" y="3602038"/>
            <a:ext cx="6858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BD8C84-2723-8043-8DDE-8522ED962D9F}"/>
              </a:ext>
            </a:extLst>
          </p:cNvPr>
          <p:cNvSpPr>
            <a:spLocks noGrp="1"/>
          </p:cNvSpPr>
          <p:nvPr>
            <p:ph type="dt" sz="half" idx="10"/>
          </p:nvPr>
        </p:nvSpPr>
        <p:spPr/>
        <p:txBody>
          <a:bodyPr/>
          <a:lstStyle/>
          <a:p>
            <a:fld id="{C29E1AD1-FFB3-2E49-B5F3-DEB490C77FAB}" type="datetimeFigureOut">
              <a:rPr lang="en-US" smtClean="0"/>
              <a:t>2/15/19</a:t>
            </a:fld>
            <a:endParaRPr lang="en-US"/>
          </a:p>
        </p:txBody>
      </p:sp>
      <p:sp>
        <p:nvSpPr>
          <p:cNvPr id="5" name="Footer Placeholder 4">
            <a:extLst>
              <a:ext uri="{FF2B5EF4-FFF2-40B4-BE49-F238E27FC236}">
                <a16:creationId xmlns:a16="http://schemas.microsoft.com/office/drawing/2014/main" id="{051AC0CC-B8C7-0447-BDB7-10BA604B0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480F47-B8B3-B242-A64E-6C9FC5856D30}"/>
              </a:ext>
            </a:extLst>
          </p:cNvPr>
          <p:cNvSpPr>
            <a:spLocks noGrp="1"/>
          </p:cNvSpPr>
          <p:nvPr>
            <p:ph type="sldNum" sz="quarter" idx="12"/>
          </p:nvPr>
        </p:nvSpPr>
        <p:spPr/>
        <p:txBody>
          <a:bodyPr/>
          <a:lstStyle/>
          <a:p>
            <a:fld id="{D8344B2A-C7F0-AF41-8E97-0D7CAEB75B98}" type="slidenum">
              <a:rPr lang="en-US" smtClean="0"/>
              <a:t>‹#›</a:t>
            </a:fld>
            <a:endParaRPr lang="en-US"/>
          </a:p>
        </p:txBody>
      </p:sp>
    </p:spTree>
    <p:extLst>
      <p:ext uri="{BB962C8B-B14F-4D97-AF65-F5344CB8AC3E}">
        <p14:creationId xmlns:p14="http://schemas.microsoft.com/office/powerpoint/2010/main" val="222906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4E5A4-D398-BC42-8EAF-43351AB89E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6DC23C-FF71-1146-B399-72277334C6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80B3B2-4093-4F4E-AE67-BBF0F1792890}"/>
              </a:ext>
            </a:extLst>
          </p:cNvPr>
          <p:cNvSpPr>
            <a:spLocks noGrp="1"/>
          </p:cNvSpPr>
          <p:nvPr>
            <p:ph type="dt" sz="half" idx="10"/>
          </p:nvPr>
        </p:nvSpPr>
        <p:spPr/>
        <p:txBody>
          <a:bodyPr/>
          <a:lstStyle/>
          <a:p>
            <a:fld id="{C29E1AD1-FFB3-2E49-B5F3-DEB490C77FAB}" type="datetimeFigureOut">
              <a:rPr lang="en-US" smtClean="0"/>
              <a:t>2/15/19</a:t>
            </a:fld>
            <a:endParaRPr lang="en-US"/>
          </a:p>
        </p:txBody>
      </p:sp>
      <p:sp>
        <p:nvSpPr>
          <p:cNvPr id="5" name="Footer Placeholder 4">
            <a:extLst>
              <a:ext uri="{FF2B5EF4-FFF2-40B4-BE49-F238E27FC236}">
                <a16:creationId xmlns:a16="http://schemas.microsoft.com/office/drawing/2014/main" id="{EFF093DB-210F-B041-93C7-30599B80C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A19E8-DCBD-FA44-996F-39B69EC751A9}"/>
              </a:ext>
            </a:extLst>
          </p:cNvPr>
          <p:cNvSpPr>
            <a:spLocks noGrp="1"/>
          </p:cNvSpPr>
          <p:nvPr>
            <p:ph type="sldNum" sz="quarter" idx="12"/>
          </p:nvPr>
        </p:nvSpPr>
        <p:spPr/>
        <p:txBody>
          <a:bodyPr/>
          <a:lstStyle/>
          <a:p>
            <a:fld id="{D8344B2A-C7F0-AF41-8E97-0D7CAEB75B98}" type="slidenum">
              <a:rPr lang="en-US" smtClean="0"/>
              <a:t>‹#›</a:t>
            </a:fld>
            <a:endParaRPr lang="en-US"/>
          </a:p>
        </p:txBody>
      </p:sp>
    </p:spTree>
    <p:extLst>
      <p:ext uri="{BB962C8B-B14F-4D97-AF65-F5344CB8AC3E}">
        <p14:creationId xmlns:p14="http://schemas.microsoft.com/office/powerpoint/2010/main" val="3814520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D4AC-751D-4D4C-8D80-0F1BF320D4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175248-36C2-5C4E-A9AA-7424125664ED}"/>
              </a:ext>
            </a:extLst>
          </p:cNvPr>
          <p:cNvSpPr>
            <a:spLocks noGrp="1"/>
          </p:cNvSpPr>
          <p:nvPr>
            <p:ph type="dt" sz="half" idx="10"/>
          </p:nvPr>
        </p:nvSpPr>
        <p:spPr/>
        <p:txBody>
          <a:bodyPr/>
          <a:lstStyle/>
          <a:p>
            <a:fld id="{C29E1AD1-FFB3-2E49-B5F3-DEB490C77FAB}" type="datetimeFigureOut">
              <a:rPr lang="en-US" smtClean="0"/>
              <a:t>2/15/19</a:t>
            </a:fld>
            <a:endParaRPr lang="en-US"/>
          </a:p>
        </p:txBody>
      </p:sp>
      <p:sp>
        <p:nvSpPr>
          <p:cNvPr id="4" name="Footer Placeholder 3">
            <a:extLst>
              <a:ext uri="{FF2B5EF4-FFF2-40B4-BE49-F238E27FC236}">
                <a16:creationId xmlns:a16="http://schemas.microsoft.com/office/drawing/2014/main" id="{581C0C5D-367D-4D43-A588-067E33B506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74F904-C72E-744B-B228-BDF7C138E674}"/>
              </a:ext>
            </a:extLst>
          </p:cNvPr>
          <p:cNvSpPr>
            <a:spLocks noGrp="1"/>
          </p:cNvSpPr>
          <p:nvPr>
            <p:ph type="sldNum" sz="quarter" idx="12"/>
          </p:nvPr>
        </p:nvSpPr>
        <p:spPr/>
        <p:txBody>
          <a:bodyPr/>
          <a:lstStyle/>
          <a:p>
            <a:fld id="{D8344B2A-C7F0-AF41-8E97-0D7CAEB75B98}" type="slidenum">
              <a:rPr lang="en-US" smtClean="0"/>
              <a:t>‹#›</a:t>
            </a:fld>
            <a:endParaRPr lang="en-US"/>
          </a:p>
        </p:txBody>
      </p:sp>
    </p:spTree>
    <p:extLst>
      <p:ext uri="{BB962C8B-B14F-4D97-AF65-F5344CB8AC3E}">
        <p14:creationId xmlns:p14="http://schemas.microsoft.com/office/powerpoint/2010/main" val="534922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2E06-AA52-F54F-96C9-5EC056CD1794}"/>
              </a:ext>
            </a:extLst>
          </p:cNvPr>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91BE15-E974-F844-B3C3-FC5EAF3A3DE8}"/>
              </a:ext>
            </a:extLst>
          </p:cNvPr>
          <p:cNvSpPr>
            <a:spLocks noGrp="1"/>
          </p:cNvSpPr>
          <p:nvPr>
            <p:ph type="body" idx="1"/>
          </p:nvPr>
        </p:nvSpPr>
        <p:spPr>
          <a:xfrm>
            <a:off x="629842" y="1681163"/>
            <a:ext cx="3868340"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68FF58-4001-6449-A4E0-A5F1823EA1A3}"/>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6D32C8-B6E5-2B40-A5B4-C4493C0A845A}"/>
              </a:ext>
            </a:extLst>
          </p:cNvPr>
          <p:cNvSpPr>
            <a:spLocks noGrp="1"/>
          </p:cNvSpPr>
          <p:nvPr>
            <p:ph type="body" sz="quarter" idx="3"/>
          </p:nvPr>
        </p:nvSpPr>
        <p:spPr>
          <a:xfrm>
            <a:off x="4629152" y="1681163"/>
            <a:ext cx="3887391"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5A0EA3-F004-E04F-AAC6-C028CCF26BB8}"/>
              </a:ext>
            </a:extLst>
          </p:cNvPr>
          <p:cNvSpPr>
            <a:spLocks noGrp="1"/>
          </p:cNvSpPr>
          <p:nvPr>
            <p:ph sz="quarter" idx="4"/>
          </p:nvPr>
        </p:nvSpPr>
        <p:spPr>
          <a:xfrm>
            <a:off x="4629152"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2094EF-A432-D544-AB4C-4392F73A4FB6}"/>
              </a:ext>
            </a:extLst>
          </p:cNvPr>
          <p:cNvSpPr>
            <a:spLocks noGrp="1"/>
          </p:cNvSpPr>
          <p:nvPr>
            <p:ph type="dt" sz="half" idx="10"/>
          </p:nvPr>
        </p:nvSpPr>
        <p:spPr/>
        <p:txBody>
          <a:bodyPr/>
          <a:lstStyle/>
          <a:p>
            <a:fld id="{C29E1AD1-FFB3-2E49-B5F3-DEB490C77FAB}" type="datetimeFigureOut">
              <a:rPr lang="en-US" smtClean="0"/>
              <a:t>2/15/19</a:t>
            </a:fld>
            <a:endParaRPr lang="en-US"/>
          </a:p>
        </p:txBody>
      </p:sp>
      <p:sp>
        <p:nvSpPr>
          <p:cNvPr id="8" name="Footer Placeholder 7">
            <a:extLst>
              <a:ext uri="{FF2B5EF4-FFF2-40B4-BE49-F238E27FC236}">
                <a16:creationId xmlns:a16="http://schemas.microsoft.com/office/drawing/2014/main" id="{CDF9221F-079C-6141-8E3A-E8B2861E1C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F139DD-2840-8E43-9761-86AA883A69F8}"/>
              </a:ext>
            </a:extLst>
          </p:cNvPr>
          <p:cNvSpPr>
            <a:spLocks noGrp="1"/>
          </p:cNvSpPr>
          <p:nvPr>
            <p:ph type="sldNum" sz="quarter" idx="12"/>
          </p:nvPr>
        </p:nvSpPr>
        <p:spPr/>
        <p:txBody>
          <a:bodyPr/>
          <a:lstStyle/>
          <a:p>
            <a:fld id="{D8344B2A-C7F0-AF41-8E97-0D7CAEB75B98}" type="slidenum">
              <a:rPr lang="en-US" smtClean="0"/>
              <a:t>‹#›</a:t>
            </a:fld>
            <a:endParaRPr lang="en-US"/>
          </a:p>
        </p:txBody>
      </p:sp>
    </p:spTree>
    <p:extLst>
      <p:ext uri="{BB962C8B-B14F-4D97-AF65-F5344CB8AC3E}">
        <p14:creationId xmlns:p14="http://schemas.microsoft.com/office/powerpoint/2010/main" val="1703724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hort Drop Quote, La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lstStyle>
            <a:lvl1pPr marL="0" indent="0">
              <a:buNone/>
              <a:defRPr/>
            </a:lvl1pPr>
          </a:lstStyle>
          <a:p>
            <a:r>
              <a:rPr lang="en-US"/>
              <a:t>Click icon to add picture</a:t>
            </a:r>
            <a:endParaRPr lang="en-US" dirty="0"/>
          </a:p>
        </p:txBody>
      </p:sp>
      <p:sp>
        <p:nvSpPr>
          <p:cNvPr id="4" name="Title Placeholder 1"/>
          <p:cNvSpPr>
            <a:spLocks noGrp="1"/>
          </p:cNvSpPr>
          <p:nvPr>
            <p:ph type="title" hasCustomPrompt="1"/>
          </p:nvPr>
        </p:nvSpPr>
        <p:spPr>
          <a:xfrm>
            <a:off x="1940215" y="2010661"/>
            <a:ext cx="5300242" cy="3104177"/>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1917211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White Box Short Drop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lstStyle/>
          <a:p>
            <a:r>
              <a:rPr lang="en-US"/>
              <a:t>Click icon to add picture</a:t>
            </a:r>
            <a:endParaRPr lang="en-US" dirty="0"/>
          </a:p>
        </p:txBody>
      </p:sp>
      <p:sp>
        <p:nvSpPr>
          <p:cNvPr id="4" name="Rectangle 3"/>
          <p:cNvSpPr/>
          <p:nvPr/>
        </p:nvSpPr>
        <p:spPr>
          <a:xfrm>
            <a:off x="1023021" y="1059712"/>
            <a:ext cx="7114125" cy="4738575"/>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5" name="Title Placeholder 1"/>
          <p:cNvSpPr>
            <a:spLocks noGrp="1"/>
          </p:cNvSpPr>
          <p:nvPr>
            <p:ph type="title" hasCustomPrompt="1"/>
          </p:nvPr>
        </p:nvSpPr>
        <p:spPr>
          <a:xfrm>
            <a:off x="1940215" y="2010661"/>
            <a:ext cx="5300242" cy="3104177"/>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1179358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1496911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bjec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6184" y="482088"/>
            <a:ext cx="8031317" cy="58203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p:txBody>
      </p:sp>
    </p:spTree>
    <p:extLst>
      <p:ext uri="{BB962C8B-B14F-4D97-AF65-F5344CB8AC3E}">
        <p14:creationId xmlns:p14="http://schemas.microsoft.com/office/powerpoint/2010/main" val="3242202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1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ay Heading and Subhead w/Log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976313" y="693203"/>
            <a:ext cx="7176482" cy="953787"/>
          </a:xfrm>
        </p:spPr>
        <p:txBody>
          <a:bodyPr>
            <a:normAutofit/>
          </a:bodyPr>
          <a:lstStyle>
            <a:lvl1pPr algn="l">
              <a:defRPr sz="4000"/>
            </a:lvl1pPr>
          </a:lstStyle>
          <a:p>
            <a:r>
              <a:rPr lang="en-US" dirty="0"/>
              <a:t>Click to edit master title style</a:t>
            </a:r>
          </a:p>
        </p:txBody>
      </p:sp>
      <p:sp>
        <p:nvSpPr>
          <p:cNvPr id="5" name="Subtitle 2"/>
          <p:cNvSpPr>
            <a:spLocks noGrp="1"/>
          </p:cNvSpPr>
          <p:nvPr>
            <p:ph type="subTitle" idx="1" hasCustomPrompt="1"/>
          </p:nvPr>
        </p:nvSpPr>
        <p:spPr>
          <a:xfrm>
            <a:off x="976313" y="1776331"/>
            <a:ext cx="7176482" cy="1269892"/>
          </a:xfrm>
        </p:spPr>
        <p:txBody>
          <a:bodyPr>
            <a:normAutofit/>
          </a:bodyPr>
          <a:lstStyle>
            <a:lvl1pPr marL="0" indent="0" algn="l">
              <a:buNone/>
              <a:defRPr sz="1800">
                <a:solidFill>
                  <a:srgbClr val="FFFFFF"/>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 Placeholder 4"/>
          <p:cNvSpPr>
            <a:spLocks noGrp="1"/>
          </p:cNvSpPr>
          <p:nvPr>
            <p:ph type="body" sz="quarter" idx="10" hasCustomPrompt="1"/>
          </p:nvPr>
        </p:nvSpPr>
        <p:spPr>
          <a:xfrm>
            <a:off x="976313" y="3693228"/>
            <a:ext cx="7175500" cy="1598613"/>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7" name="Text Placeholder 7"/>
          <p:cNvSpPr>
            <a:spLocks noGrp="1"/>
          </p:cNvSpPr>
          <p:nvPr>
            <p:ph type="body" sz="quarter" idx="11" hasCustomPrompt="1"/>
          </p:nvPr>
        </p:nvSpPr>
        <p:spPr>
          <a:xfrm>
            <a:off x="976639" y="3139753"/>
            <a:ext cx="7175500" cy="459107"/>
          </a:xfrm>
        </p:spPr>
        <p:txBody>
          <a:bodyPr>
            <a:normAutofit/>
          </a:bodyPr>
          <a:lstStyle>
            <a:lvl1pPr marL="0" indent="0">
              <a:buNone/>
              <a:defRPr sz="2400" baseline="0">
                <a:solidFill>
                  <a:schemeClr val="bg1"/>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8"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251600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693735"/>
            <a:ext cx="7534430" cy="1143000"/>
          </a:xfrm>
          <a:prstGeom prst="rect">
            <a:avLst/>
          </a:prstGeom>
        </p:spPr>
        <p:txBody>
          <a:bodyPr vert="horz" lIns="91440" tIns="45720" rIns="91440" bIns="45720" rtlCol="0" anchor="ctr">
            <a:normAutofit/>
          </a:bodyPr>
          <a:lstStyle>
            <a:lvl1pPr algn="l">
              <a:defRPr/>
            </a:lvl1pPr>
          </a:lstStyle>
          <a:p>
            <a:r>
              <a:rPr lang="en-US"/>
              <a:t>Click to edit Master title style</a:t>
            </a:r>
            <a:endParaRPr lang="en-US" dirty="0"/>
          </a:p>
        </p:txBody>
      </p:sp>
      <p:sp>
        <p:nvSpPr>
          <p:cNvPr id="6" name="Text Placeholder 5"/>
          <p:cNvSpPr>
            <a:spLocks noGrp="1"/>
          </p:cNvSpPr>
          <p:nvPr>
            <p:ph type="body" sz="quarter" idx="10"/>
          </p:nvPr>
        </p:nvSpPr>
        <p:spPr>
          <a:xfrm>
            <a:off x="811213" y="1917626"/>
            <a:ext cx="7534275" cy="2938995"/>
          </a:xfrm>
        </p:spPr>
        <p:txBody>
          <a:bodyPr/>
          <a:lstStyle>
            <a:lvl1pPr>
              <a:lnSpc>
                <a:spcPct val="130000"/>
              </a:lnSpc>
              <a:defRPr>
                <a:solidFill>
                  <a:srgbClr val="585E60"/>
                </a:solidFill>
                <a:latin typeface="Noto Serif"/>
                <a:cs typeface="Noto Serif"/>
              </a:defRPr>
            </a:lvl1pPr>
            <a:lvl2pPr>
              <a:lnSpc>
                <a:spcPct val="130000"/>
              </a:lnSpc>
              <a:defRPr>
                <a:solidFill>
                  <a:srgbClr val="585E60"/>
                </a:solidFill>
                <a:latin typeface="Noto Serif"/>
                <a:cs typeface="Noto Serif"/>
              </a:defRPr>
            </a:lvl2pPr>
            <a:lvl3pPr>
              <a:lnSpc>
                <a:spcPct val="130000"/>
              </a:lnSpc>
              <a:defRPr>
                <a:solidFill>
                  <a:srgbClr val="585E60"/>
                </a:solidFill>
                <a:latin typeface="Noto Serif"/>
                <a:cs typeface="Noto Serif"/>
              </a:defRPr>
            </a:lvl3pPr>
            <a:lvl4pPr>
              <a:lnSpc>
                <a:spcPct val="130000"/>
              </a:lnSpc>
              <a:defRPr>
                <a:solidFill>
                  <a:srgbClr val="585E60"/>
                </a:solidFill>
                <a:latin typeface="Noto Serif"/>
                <a:cs typeface="Noto Serif"/>
              </a:defRPr>
            </a:lvl4pPr>
            <a:lvl5pPr>
              <a:lnSpc>
                <a:spcPct val="130000"/>
              </a:lnSpc>
              <a:defRPr>
                <a:solidFill>
                  <a:srgbClr val="585E60"/>
                </a:solidFill>
                <a:latin typeface="Noto Serif"/>
                <a:cs typeface="Noto Seri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81885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687189"/>
            <a:ext cx="753443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6" name="Text Placeholder 5"/>
          <p:cNvSpPr>
            <a:spLocks noGrp="1"/>
          </p:cNvSpPr>
          <p:nvPr>
            <p:ph type="body" sz="quarter" idx="10"/>
          </p:nvPr>
        </p:nvSpPr>
        <p:spPr>
          <a:xfrm>
            <a:off x="811213" y="1886221"/>
            <a:ext cx="7534275" cy="3011487"/>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4135688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ay Short Drop Quote ">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940215" y="1774101"/>
            <a:ext cx="5585469" cy="3340740"/>
          </a:xfrm>
        </p:spPr>
        <p:txBody>
          <a:bodyPr>
            <a:normAutofit/>
          </a:bodyPr>
          <a:lstStyle>
            <a:lvl1pPr marL="228600" indent="-173736">
              <a:buNone/>
              <a:defRPr sz="4400" b="0" i="0" baseline="0">
                <a:latin typeface="Lato Regular"/>
                <a:cs typeface="Lato Regular"/>
              </a:defRPr>
            </a:lvl1pPr>
            <a:lvl2pPr>
              <a:defRPr b="0" i="0">
                <a:latin typeface="Lato Light"/>
                <a:cs typeface="Lato Light"/>
              </a:defRPr>
            </a:lvl2pPr>
            <a:lvl3pPr>
              <a:defRPr b="0" i="0">
                <a:latin typeface="Lato Light"/>
                <a:cs typeface="Lato Light"/>
              </a:defRPr>
            </a:lvl3pPr>
            <a:lvl4pPr>
              <a:defRPr b="0" i="0">
                <a:latin typeface="Lato Light"/>
                <a:cs typeface="Lato Light"/>
              </a:defRPr>
            </a:lvl4pPr>
            <a:lvl5pPr>
              <a:defRPr b="0" i="0">
                <a:latin typeface="Lato Light"/>
                <a:cs typeface="Lato Light"/>
              </a:defRPr>
            </a:lvl5pPr>
          </a:lstStyle>
          <a:p>
            <a:pPr lvl="0"/>
            <a:r>
              <a:rPr lang="en-US" dirty="0"/>
              <a:t>“Click to edit drop quote style”</a:t>
            </a:r>
          </a:p>
        </p:txBody>
      </p:sp>
      <p:sp>
        <p:nvSpPr>
          <p:cNvPr id="3"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2799995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431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Gray Long Drop Quote, Noto Serif">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02922" y="980126"/>
            <a:ext cx="7604983" cy="3370427"/>
          </a:xfrm>
        </p:spPr>
        <p:txBody>
          <a:bodyPr>
            <a:normAutofit/>
          </a:bodyPr>
          <a:lstStyle>
            <a:lvl1pPr algn="l">
              <a:lnSpc>
                <a:spcPct val="120000"/>
              </a:lnSpc>
              <a:defRPr sz="2800" baseline="0">
                <a:solidFill>
                  <a:schemeClr val="bg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4" name="Text Placeholder 4"/>
          <p:cNvSpPr>
            <a:spLocks noGrp="1"/>
          </p:cNvSpPr>
          <p:nvPr>
            <p:ph type="body" sz="quarter" idx="10" hasCustomPrompt="1"/>
          </p:nvPr>
        </p:nvSpPr>
        <p:spPr>
          <a:xfrm>
            <a:off x="802922" y="4779720"/>
            <a:ext cx="4111625" cy="504825"/>
          </a:xfrm>
        </p:spPr>
        <p:txBody>
          <a:bodyPr/>
          <a:lstStyle>
            <a:lvl1pPr marL="0" indent="0">
              <a:buNone/>
              <a:defRPr sz="2000"/>
            </a:lvl1pPr>
          </a:lstStyle>
          <a:p>
            <a:pPr lvl="0"/>
            <a:r>
              <a:rPr lang="en-US" dirty="0"/>
              <a:t>— Click to add attribution</a:t>
            </a: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294299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Grey 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Tree>
    <p:extLst>
      <p:ext uri="{BB962C8B-B14F-4D97-AF65-F5344CB8AC3E}">
        <p14:creationId xmlns:p14="http://schemas.microsoft.com/office/powerpoint/2010/main" val="357310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de Photo and Bullet Text w/Logo">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0" y="0"/>
            <a:ext cx="2445847"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itle Placeholder 1"/>
          <p:cNvSpPr>
            <a:spLocks noGrp="1"/>
          </p:cNvSpPr>
          <p:nvPr>
            <p:ph type="title" hasCustomPrompt="1"/>
          </p:nvPr>
        </p:nvSpPr>
        <p:spPr>
          <a:xfrm>
            <a:off x="3174898" y="682610"/>
            <a:ext cx="5467880" cy="752528"/>
          </a:xfrm>
          <a:prstGeom prst="rect">
            <a:avLst/>
          </a:prstGeom>
        </p:spPr>
        <p:txBody>
          <a:bodyPr vert="horz" lIns="91440" tIns="45720" rIns="91440" bIns="45720" rtlCol="0" anchor="ctr">
            <a:noAutofit/>
          </a:bodyPr>
          <a:lstStyle>
            <a:lvl1pPr algn="l">
              <a:defRPr sz="3200"/>
            </a:lvl1pPr>
          </a:lstStyle>
          <a:p>
            <a:r>
              <a:rPr lang="en-US" dirty="0"/>
              <a:t>Click to edit master title style</a:t>
            </a:r>
          </a:p>
        </p:txBody>
      </p:sp>
      <p:sp>
        <p:nvSpPr>
          <p:cNvPr id="10" name="Text Placeholder 2"/>
          <p:cNvSpPr>
            <a:spLocks noGrp="1"/>
          </p:cNvSpPr>
          <p:nvPr>
            <p:ph idx="10" hasCustomPrompt="1"/>
          </p:nvPr>
        </p:nvSpPr>
        <p:spPr>
          <a:xfrm>
            <a:off x="3174898" y="1540962"/>
            <a:ext cx="5300242" cy="3314757"/>
          </a:xfrm>
          <a:prstGeom prst="rect">
            <a:avLst/>
          </a:prstGeom>
        </p:spPr>
        <p:txBody>
          <a:bodyPr vert="horz" lIns="91440" tIns="45720" rIns="91440" bIns="45720" rtlCol="0">
            <a:normAutofit/>
          </a:bodyPr>
          <a:lstStyle>
            <a:lvl1pPr>
              <a:lnSpc>
                <a:spcPct val="130000"/>
              </a:lnSpc>
              <a:defRPr sz="2000">
                <a:solidFill>
                  <a:srgbClr val="585E60"/>
                </a:solidFill>
                <a:latin typeface="Noto Serif"/>
                <a:cs typeface="Noto Serif"/>
              </a:defRPr>
            </a:lvl1pPr>
            <a:lvl2pPr>
              <a:lnSpc>
                <a:spcPct val="130000"/>
              </a:lnSpc>
              <a:defRPr sz="2000">
                <a:solidFill>
                  <a:srgbClr val="585E60"/>
                </a:solidFill>
                <a:latin typeface="Noto Serif"/>
                <a:cs typeface="Noto Serif"/>
              </a:defRPr>
            </a:lvl2pPr>
            <a:lvl3pPr>
              <a:lnSpc>
                <a:spcPct val="130000"/>
              </a:lnSpc>
              <a:defRPr sz="2000">
                <a:solidFill>
                  <a:srgbClr val="585E60"/>
                </a:solidFill>
                <a:latin typeface="Noto Serif"/>
                <a:cs typeface="Noto Serif"/>
              </a:defRPr>
            </a:lvl3pPr>
            <a:lvl4pPr>
              <a:lnSpc>
                <a:spcPct val="130000"/>
              </a:lnSpc>
              <a:defRPr sz="2000">
                <a:solidFill>
                  <a:srgbClr val="585E60"/>
                </a:solidFill>
                <a:latin typeface="Noto Serif"/>
                <a:cs typeface="Noto Serif"/>
              </a:defRPr>
            </a:lvl4pPr>
            <a:lvl5pPr>
              <a:lnSpc>
                <a:spcPct val="130000"/>
              </a:lnSpc>
              <a:defRPr sz="2000">
                <a:solidFill>
                  <a:srgbClr val="585E60"/>
                </a:solidFill>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938993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Bulleted Lis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254" y="683764"/>
            <a:ext cx="7957748" cy="82821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sz="half" idx="1" hasCustomPrompt="1"/>
          </p:nvPr>
        </p:nvSpPr>
        <p:spPr>
          <a:xfrm>
            <a:off x="575254" y="1634014"/>
            <a:ext cx="3920546" cy="3890908"/>
          </a:xfrm>
        </p:spPr>
        <p:txBody>
          <a:bodyPr>
            <a:normAutofit/>
          </a:bodyPr>
          <a:lstStyle>
            <a:lvl1pPr>
              <a:defRPr sz="2000" b="0" i="0">
                <a:solidFill>
                  <a:srgbClr val="585E60"/>
                </a:solidFill>
                <a:latin typeface="Noto Serif"/>
                <a:cs typeface="Noto Serif"/>
              </a:defRPr>
            </a:lvl1pPr>
            <a:lvl2pPr>
              <a:defRPr sz="2000" b="0" i="0">
                <a:solidFill>
                  <a:srgbClr val="585E60"/>
                </a:solidFill>
                <a:latin typeface="Noto Serif"/>
                <a:cs typeface="Noto Serif"/>
              </a:defRPr>
            </a:lvl2pPr>
            <a:lvl3pPr>
              <a:defRPr sz="2000" b="0" i="0">
                <a:solidFill>
                  <a:srgbClr val="585E60"/>
                </a:solidFill>
                <a:latin typeface="Noto Serif"/>
                <a:cs typeface="Noto Serif"/>
              </a:defRPr>
            </a:lvl3pPr>
            <a:lvl4pPr>
              <a:defRPr sz="2000" b="0" i="0">
                <a:solidFill>
                  <a:srgbClr val="585E60"/>
                </a:solidFill>
                <a:latin typeface="Noto Serif"/>
                <a:cs typeface="Noto Serif"/>
              </a:defRPr>
            </a:lvl4pPr>
            <a:lvl5pPr>
              <a:defRPr sz="2000" b="0" i="0">
                <a:solidFill>
                  <a:srgbClr val="585E60"/>
                </a:solidFill>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1634013"/>
            <a:ext cx="3884802" cy="3890909"/>
          </a:xfrm>
        </p:spPr>
        <p:txBody>
          <a:bodyPr>
            <a:normAutofit/>
          </a:bodyPr>
          <a:lstStyle>
            <a:lvl1pPr>
              <a:defRPr sz="2000">
                <a:solidFill>
                  <a:srgbClr val="585E60"/>
                </a:solidFill>
                <a:latin typeface="Noto Serif"/>
                <a:cs typeface="Noto Serif"/>
              </a:defRPr>
            </a:lvl1pPr>
            <a:lvl2pPr>
              <a:defRPr sz="2000">
                <a:solidFill>
                  <a:srgbClr val="585E60"/>
                </a:solidFill>
                <a:latin typeface="Noto Serif"/>
                <a:cs typeface="Noto Serif"/>
              </a:defRPr>
            </a:lvl2pPr>
            <a:lvl3pPr>
              <a:defRPr sz="2000">
                <a:solidFill>
                  <a:srgbClr val="585E60"/>
                </a:solidFill>
                <a:latin typeface="Noto Serif"/>
                <a:cs typeface="Noto Serif"/>
              </a:defRPr>
            </a:lvl3pPr>
            <a:lvl4pPr>
              <a:defRPr sz="2000">
                <a:solidFill>
                  <a:srgbClr val="585E60"/>
                </a:solidFill>
                <a:latin typeface="Noto Serif"/>
                <a:cs typeface="Noto Serif"/>
              </a:defRPr>
            </a:lvl4pPr>
            <a:lvl5pPr>
              <a:defRPr sz="2000">
                <a:solidFill>
                  <a:srgbClr val="585E60"/>
                </a:solidFill>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4022986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bject Slide w/Logo">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987746" y="1187581"/>
            <a:ext cx="7243471" cy="451517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p:txBody>
      </p:sp>
      <p:sp>
        <p:nvSpPr>
          <p:cNvPr id="3" name="Text Placeholder 2"/>
          <p:cNvSpPr>
            <a:spLocks noGrp="1"/>
          </p:cNvSpPr>
          <p:nvPr>
            <p:ph type="body" sz="quarter" idx="10" hasCustomPrompt="1"/>
          </p:nvPr>
        </p:nvSpPr>
        <p:spPr>
          <a:xfrm>
            <a:off x="575864" y="493443"/>
            <a:ext cx="4597400" cy="447218"/>
          </a:xfrm>
        </p:spPr>
        <p:txBody>
          <a:bodyPr/>
          <a:lstStyle>
            <a:lvl1pPr marL="0" indent="0">
              <a:buNone/>
              <a:defRPr b="0" i="0">
                <a:solidFill>
                  <a:schemeClr val="accent4"/>
                </a:solidFill>
                <a:latin typeface="Lato Regular"/>
                <a:cs typeface="Lato Regular"/>
              </a:defRPr>
            </a:lvl1pPr>
            <a:lvl2pPr marL="457200" indent="0">
              <a:buNone/>
              <a:defRPr/>
            </a:lvl2pPr>
            <a:lvl3pPr marL="914400" indent="0">
              <a:buNone/>
              <a:defRPr/>
            </a:lvl3pPr>
            <a:lvl4pPr marL="1371600" indent="0">
              <a:buNone/>
              <a:defRPr/>
            </a:lvl4pPr>
          </a:lstStyle>
          <a:p>
            <a:pPr lvl="0"/>
            <a:r>
              <a:rPr lang="en-US" dirty="0"/>
              <a:t>Title of Object</a:t>
            </a:r>
          </a:p>
        </p:txBody>
      </p:sp>
      <p:sp>
        <p:nvSpPr>
          <p:cNvPr id="4" name="Slide Number Placeholder 5"/>
          <p:cNvSpPr>
            <a:spLocks noGrp="1"/>
          </p:cNvSpPr>
          <p:nvPr/>
        </p:nvSpPr>
        <p:spPr>
          <a:xfrm>
            <a:off x="211579" y="636684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213777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hort Drop Quote, Lato ">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940215" y="2010661"/>
            <a:ext cx="5300242" cy="3104177"/>
          </a:xfrm>
          <a:prstGeom prst="rect">
            <a:avLst/>
          </a:prstGeom>
        </p:spPr>
        <p:txBody>
          <a:bodyPr vert="horz" lIns="91440" tIns="45720" rIns="91440" bIns="45720" rtlCol="0" anchor="ctr">
            <a:normAutofit/>
          </a:bodyPr>
          <a:lstStyle>
            <a:lvl1pPr marL="228600" indent="-173736" algn="l">
              <a:defRPr baseline="0"/>
            </a:lvl1pPr>
          </a:lstStyle>
          <a:p>
            <a:r>
              <a:rPr lang="en-US" dirty="0"/>
              <a:t>“Click to add short drop quote”</a:t>
            </a:r>
            <a:br>
              <a:rPr lang="en-US" dirty="0"/>
            </a:br>
            <a:endParaRPr lang="en-US" dirty="0"/>
          </a:p>
        </p:txBody>
      </p:sp>
      <p:sp>
        <p:nvSpPr>
          <p:cNvPr id="3"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554033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onger Drop Quote, Noto Seri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922" y="980126"/>
            <a:ext cx="7604983" cy="3464874"/>
          </a:xfrm>
        </p:spPr>
        <p:txBody>
          <a:bodyPr>
            <a:normAutofit/>
          </a:bodyPr>
          <a:lstStyle>
            <a:lvl1pPr algn="l">
              <a:lnSpc>
                <a:spcPct val="120000"/>
              </a:lnSpc>
              <a:defRPr sz="2800" baseline="0">
                <a:solidFill>
                  <a:srgbClr val="585E60"/>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5" name="Text Placeholder 4"/>
          <p:cNvSpPr>
            <a:spLocks noGrp="1"/>
          </p:cNvSpPr>
          <p:nvPr>
            <p:ph type="body" sz="quarter" idx="10" hasCustomPrompt="1"/>
          </p:nvPr>
        </p:nvSpPr>
        <p:spPr>
          <a:xfrm>
            <a:off x="802922" y="5067404"/>
            <a:ext cx="4111625" cy="504825"/>
          </a:xfrm>
        </p:spPr>
        <p:txBody>
          <a:bodyPr/>
          <a:lstStyle>
            <a:lvl1pPr marL="0" indent="0">
              <a:buNone/>
              <a:defRPr sz="2000">
                <a:solidFill>
                  <a:srgbClr val="585E60"/>
                </a:solidFill>
              </a:defRPr>
            </a:lvl1pPr>
          </a:lstStyle>
          <a:p>
            <a:pPr lvl="0"/>
            <a:r>
              <a:rPr lang="en-US" dirty="0"/>
              <a:t>— Click to add attribution</a:t>
            </a:r>
          </a:p>
        </p:txBody>
      </p:sp>
      <p:sp>
        <p:nvSpPr>
          <p:cNvPr id="4" name="Slide Number Placeholder 5"/>
          <p:cNvSpPr>
            <a:spLocks noGrp="1"/>
          </p:cNvSpPr>
          <p:nvPr/>
        </p:nvSpPr>
        <p:spPr>
          <a:xfrm>
            <a:off x="211579" y="636684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17183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and Log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a:solidFill>
                  <a:schemeClr val="accent3"/>
                </a:solidFill>
              </a:defRPr>
            </a:lvl1pPr>
          </a:lstStyle>
          <a:p>
            <a:r>
              <a:rPr lang="en-US" dirty="0"/>
              <a:t>Click to edit title style</a:t>
            </a:r>
          </a:p>
        </p:txBody>
      </p:sp>
      <p:sp>
        <p:nvSpPr>
          <p:cNvPr id="3" name="Slide Number Placeholder 5"/>
          <p:cNvSpPr>
            <a:spLocks noGrp="1"/>
          </p:cNvSpPr>
          <p:nvPr/>
        </p:nvSpPr>
        <p:spPr>
          <a:xfrm>
            <a:off x="211579" y="636684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488334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22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922" y="677164"/>
            <a:ext cx="7604983" cy="82821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922" y="1885144"/>
            <a:ext cx="7604983" cy="2985525"/>
          </a:xfrm>
          <a:prstGeom prst="rect">
            <a:avLst/>
          </a:prstGeom>
        </p:spPr>
        <p:txBody>
          <a:bodyPr vert="horz" lIns="91440" tIns="45720" rIns="91440" bIns="45720" rtlCol="0">
            <a:normAutofit/>
          </a:bodyPr>
          <a:lstStyle/>
          <a:p>
            <a:pPr lvl="0"/>
            <a:r>
              <a:rPr lang="en-US" dirty="0"/>
              <a:t>Click to edit master text style</a:t>
            </a:r>
          </a:p>
        </p:txBody>
      </p:sp>
      <p:pic>
        <p:nvPicPr>
          <p:cNvPr id="4" name="Picture 3" descr="OHSU-RGB-1CGRAY-POS.eps"/>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466700" y="5879300"/>
            <a:ext cx="430860" cy="739091"/>
          </a:xfrm>
          <a:prstGeom prst="rect">
            <a:avLst/>
          </a:prstGeom>
        </p:spPr>
      </p:pic>
    </p:spTree>
    <p:extLst>
      <p:ext uri="{BB962C8B-B14F-4D97-AF65-F5344CB8AC3E}">
        <p14:creationId xmlns:p14="http://schemas.microsoft.com/office/powerpoint/2010/main" val="40946647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457200" rtl="0" eaLnBrk="1" latinLnBrk="0" hangingPunct="1">
        <a:spcBef>
          <a:spcPct val="0"/>
        </a:spcBef>
        <a:buNone/>
        <a:defRPr sz="44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Noto Serif"/>
          <a:ea typeface="+mn-ea"/>
          <a:cs typeface="Noto Serif"/>
        </a:defRPr>
      </a:lvl1pPr>
      <a:lvl2pPr marL="742950" indent="-285750" algn="l" defTabSz="457200" rtl="0" eaLnBrk="1" latinLnBrk="0" hangingPunct="1">
        <a:spcBef>
          <a:spcPct val="20000"/>
        </a:spcBef>
        <a:buFont typeface="Arial"/>
        <a:buChar char="–"/>
        <a:defRPr sz="2400" kern="1200">
          <a:solidFill>
            <a:schemeClr val="tx1"/>
          </a:solidFill>
          <a:latin typeface="Lato Regular"/>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5433" y="691263"/>
            <a:ext cx="7334529"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5433" y="2016825"/>
            <a:ext cx="7334529" cy="406727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75403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hf sldNum="0" hdr="0" ftr="0" dt="0"/>
  <p:txStyles>
    <p:titleStyle>
      <a:lvl1pPr algn="l" defTabSz="457200" rtl="0" eaLnBrk="1" latinLnBrk="0" hangingPunct="1">
        <a:spcBef>
          <a:spcPct val="0"/>
        </a:spcBef>
        <a:buNone/>
        <a:defRPr sz="4400" b="0" i="0" kern="1200">
          <a:solidFill>
            <a:srgbClr val="002776"/>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3200" b="0" i="0" kern="1200">
          <a:solidFill>
            <a:srgbClr val="585E60"/>
          </a:solidFill>
          <a:latin typeface="Noto Serif"/>
          <a:ea typeface="+mn-ea"/>
          <a:cs typeface="Noto Serif"/>
        </a:defRPr>
      </a:lvl1pPr>
      <a:lvl2pPr marL="742950" indent="-285750" algn="l" defTabSz="457200" rtl="0" eaLnBrk="1" latinLnBrk="0" hangingPunct="1">
        <a:spcBef>
          <a:spcPct val="20000"/>
        </a:spcBef>
        <a:buFont typeface="Arial"/>
        <a:buChar char="–"/>
        <a:defRPr sz="2800" b="0" i="0" kern="1200">
          <a:solidFill>
            <a:srgbClr val="585E60"/>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585E60"/>
          </a:solidFill>
          <a:latin typeface="Noto Serif"/>
          <a:ea typeface="+mn-ea"/>
          <a:cs typeface="Noto Serif"/>
        </a:defRPr>
      </a:lvl3pPr>
      <a:lvl4pPr marL="1600200" indent="-228600" algn="l" defTabSz="457200" rtl="0" eaLnBrk="1" latinLnBrk="0" hangingPunct="1">
        <a:spcBef>
          <a:spcPct val="20000"/>
        </a:spcBef>
        <a:buFont typeface="Arial"/>
        <a:buChar char="–"/>
        <a:defRPr sz="2000" b="0" i="0" kern="1200">
          <a:solidFill>
            <a:srgbClr val="585E60"/>
          </a:solidFill>
          <a:latin typeface="Noto Serif"/>
          <a:ea typeface="+mn-ea"/>
          <a:cs typeface="Noto Serif"/>
        </a:defRPr>
      </a:lvl4pPr>
      <a:lvl5pPr marL="2057400" indent="-228600" algn="l" defTabSz="457200" rtl="0" eaLnBrk="1" latinLnBrk="0" hangingPunct="1">
        <a:spcBef>
          <a:spcPct val="20000"/>
        </a:spcBef>
        <a:buFont typeface="Arial"/>
        <a:buChar char="»"/>
        <a:defRPr sz="2000" b="0" i="0" kern="1200">
          <a:solidFill>
            <a:srgbClr val="585E60"/>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811362" y="693736"/>
            <a:ext cx="753443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1362" y="2019299"/>
            <a:ext cx="7534430" cy="314303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OHSU-REV.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45792" y="5838286"/>
            <a:ext cx="432452" cy="740664"/>
          </a:xfrm>
          <a:prstGeom prst="rect">
            <a:avLst/>
          </a:prstGeom>
        </p:spPr>
      </p:pic>
    </p:spTree>
    <p:extLst>
      <p:ext uri="{BB962C8B-B14F-4D97-AF65-F5344CB8AC3E}">
        <p14:creationId xmlns:p14="http://schemas.microsoft.com/office/powerpoint/2010/main" val="347841141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hf sldNum="0" hdr="0" ftr="0" dt="0"/>
  <p:txStyles>
    <p:titleStyle>
      <a:lvl1pPr algn="l" defTabSz="457200" rtl="0" eaLnBrk="1" latinLnBrk="0" hangingPunct="1">
        <a:spcBef>
          <a:spcPct val="0"/>
        </a:spcBef>
        <a:buNone/>
        <a:defRPr sz="44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52568" y="667743"/>
            <a:ext cx="7652018" cy="1143000"/>
          </a:xfrm>
          <a:prstGeom prst="rect">
            <a:avLst/>
          </a:prstGeom>
          <a:ln>
            <a:noFill/>
          </a:ln>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2568" y="1993305"/>
            <a:ext cx="7652018" cy="405552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357673"/>
      </p:ext>
    </p:extLst>
  </p:cSld>
  <p:clrMap bg1="lt1" tx1="dk1" bg2="lt2" tx2="dk2" accent1="accent1" accent2="accent2" accent3="accent3" accent4="accent4" accent5="accent5" accent6="accent6" hlink="hlink" folHlink="folHlink"/>
  <p:sldLayoutIdLst>
    <p:sldLayoutId id="2147483687" r:id="rId1"/>
  </p:sldLayoutIdLst>
  <p:hf sldNum="0" hdr="0" ftr="0" dt="0"/>
  <p:txStyles>
    <p:titleStyle>
      <a:lvl1pPr algn="l" defTabSz="457200" rtl="0" eaLnBrk="1" latinLnBrk="0" hangingPunct="1">
        <a:spcBef>
          <a:spcPct val="0"/>
        </a:spcBef>
        <a:buNone/>
        <a:defRPr sz="44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png"/><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 Id="rId9"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hyperlink" Target="https://www.bbc.co.uk/ontologie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hyperlink" Target="https://ohsu-library.github.io/obo-tutorial" TargetMode="External"/><Relationship Id="rId7" Type="http://schemas.openxmlformats.org/officeDocument/2006/relationships/hyperlink" Target="http://robot.obolibrary.org/"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hyperlink" Target="https://protege.stanford.edu/" TargetMode="External"/><Relationship Id="rId5" Type="http://schemas.openxmlformats.org/officeDocument/2006/relationships/hyperlink" Target="https://github.com/jamesaoverton/obo-tutorial/releases/download/v0.1/obo-tutorial.jar" TargetMode="External"/><Relationship Id="rId4" Type="http://schemas.openxmlformats.org/officeDocument/2006/relationships/hyperlink" Target="https://github.com/OHSU-Library/obo-tutoria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hyperlink" Target="http://obi-ontology.org/" TargetMode="External"/><Relationship Id="rId3" Type="http://schemas.openxmlformats.org/officeDocument/2006/relationships/hyperlink" Target="https://en.wikipedia.org/wiki/Internationalized_resource_identifier" TargetMode="External"/><Relationship Id="rId7" Type="http://schemas.openxmlformats.org/officeDocument/2006/relationships/hyperlink" Target="http://obofoundry.org/wiki/index.php/PATO:Main_Page"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hyperlink" Target="http://www.ncbi.nlm.nih.gov/Taxonomy/Browser/wwwtax.cgi" TargetMode="External"/><Relationship Id="rId5" Type="http://schemas.openxmlformats.org/officeDocument/2006/relationships/hyperlink" Target="http://www.obofoundry.org/wiki/index.php/NCBITaxon:Main_Page" TargetMode="External"/><Relationship Id="rId10" Type="http://schemas.openxmlformats.org/officeDocument/2006/relationships/hyperlink" Target="http://obofoundry.org/cgi-bin/detail.cgi?id=mouse_pathology" TargetMode="External"/><Relationship Id="rId4" Type="http://schemas.openxmlformats.org/officeDocument/2006/relationships/hyperlink" Target="http://orcid.org/" TargetMode="External"/><Relationship Id="rId9" Type="http://schemas.openxmlformats.org/officeDocument/2006/relationships/hyperlink" Target="http://uberon.or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purl.obolibrary.org/obo"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http://purl.obolibrary.org/obo/OBI_0000070"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hyperlink" Target="http://purl.obolibrary.org/obo/OBI_0000070"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8" Type="http://schemas.openxmlformats.org/officeDocument/2006/relationships/hyperlink" Target="http://obofoundry.org/" TargetMode="External"/><Relationship Id="rId3" Type="http://schemas.openxmlformats.org/officeDocument/2006/relationships/hyperlink" Target="http://www.ontobee.org/" TargetMode="External"/><Relationship Id="rId7" Type="http://schemas.openxmlformats.org/officeDocument/2006/relationships/hyperlink" Target="https://github.com/ISA-tools/OntoMaton#readme"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http://lov.okfn.org/" TargetMode="External"/><Relationship Id="rId5" Type="http://schemas.openxmlformats.org/officeDocument/2006/relationships/hyperlink" Target="https://www.ebi.ac.uk/ols" TargetMode="External"/><Relationship Id="rId4" Type="http://schemas.openxmlformats.org/officeDocument/2006/relationships/hyperlink" Target="https://bioportal.bioontology.org/" TargetMode="External"/><Relationship Id="rId9" Type="http://schemas.openxmlformats.org/officeDocument/2006/relationships/hyperlink" Target="https://github.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w3.org/TR/owl2-overview/"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hyperlink" Target="https://protege.stanford.edu/"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s://raw.githubusercontent.com/OHSU-Library/obo-tutorial/master/examples/ontofox.txt" TargetMode="External"/><Relationship Id="rId2" Type="http://schemas.openxmlformats.org/officeDocument/2006/relationships/hyperlink" Target="http://ontofox.hegroup.org/" TargetMode="External"/><Relationship Id="rId1" Type="http://schemas.openxmlformats.org/officeDocument/2006/relationships/slideLayout" Target="../slideLayouts/slideLayout11.xml"/><Relationship Id="rId4" Type="http://schemas.openxmlformats.org/officeDocument/2006/relationships/hyperlink" Target="https://raw.githubusercontent.com/OHSU-Library/obo-tutorial/master/examples/ontofox.ow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ontorat.hegroup.org/"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hyperlink" Target="https://raw.githubusercontent.com/OHSU-Library/obo-tutorial/master/examples/ontorat.owl" TargetMode="External"/><Relationship Id="rId5" Type="http://schemas.openxmlformats.org/officeDocument/2006/relationships/hyperlink" Target="https://raw.githubusercontent.com/OHSU-Library/obo-tutorial/master/examples/qtt.txt" TargetMode="External"/><Relationship Id="rId4" Type="http://schemas.openxmlformats.org/officeDocument/2006/relationships/hyperlink" Target="https://raw.githubusercontent.com/OHSU-Library/obo-tutorial/master/examples/ontorat.tx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hyperlink" Target="http://purl.obolibrary.org/obo/uberon/ext.owl" TargetMode="External"/><Relationship Id="rId2" Type="http://schemas.openxmlformats.org/officeDocument/2006/relationships/hyperlink" Target="http://robot.obolibrary.org/" TargetMode="Externa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OHSU-Library/obo-tutorial/raw/master/examples/application.owl" TargetMode="External"/><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hyperlink" Target="https://raw.githubusercontent.com/OHSU-Library/obo-tutorial/master/examples/application.owl"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raw.githubusercontent.com/OHSU-Library/obo-tutorial/master/examples/data-raw.ttl" TargetMode="External"/><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8" Type="http://schemas.openxmlformats.org/officeDocument/2006/relationships/hyperlink" Target="http://robot.obolibrary.org/template" TargetMode="External"/><Relationship Id="rId3" Type="http://schemas.openxmlformats.org/officeDocument/2006/relationships/hyperlink" Target="http://jena.apache.org/" TargetMode="External"/><Relationship Id="rId7" Type="http://schemas.openxmlformats.org/officeDocument/2006/relationships/hyperlink" Target="https://etl.linkedpipes.com/" TargetMode="External"/><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hyperlink" Target="http://d2rq.org/" TargetMode="External"/><Relationship Id="rId5" Type="http://schemas.openxmlformats.org/officeDocument/2006/relationships/hyperlink" Target="https://github.com/szeke/karma-tcdl-tutorial" TargetMode="External"/><Relationship Id="rId4" Type="http://schemas.openxmlformats.org/officeDocument/2006/relationships/hyperlink" Target="http://usc-isi-i2.github.io/karma/" TargetMode="External"/><Relationship Id="rId9" Type="http://schemas.openxmlformats.org/officeDocument/2006/relationships/hyperlink" Target="https://github.com/monarch-initiative/dipper"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OHSU-Library/obo-tutorial/blob/master/examples/model.rq" TargetMode="External"/><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hyperlink" Target="https://github.com/OHSU-Library/obo-tutorial/blob/master/examples/data-after.ttl"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hyperlink" Target="http://mowl-power.cs.man.ac.uk/protegeowltutorial/resources/ProtegeOWLTutorialP4_v1_3.pdf" TargetMode="External"/><Relationship Id="rId7" Type="http://schemas.openxmlformats.org/officeDocument/2006/relationships/hyperlink" Target="http://www.learningsparql.com/" TargetMode="External"/><Relationship Id="rId2" Type="http://schemas.openxmlformats.org/officeDocument/2006/relationships/hyperlink" Target="https://protege.stanford.edu/publications/ontology_development/ontology101.pdf" TargetMode="External"/><Relationship Id="rId1" Type="http://schemas.openxmlformats.org/officeDocument/2006/relationships/slideLayout" Target="../slideLayouts/slideLayout11.xml"/><Relationship Id="rId6" Type="http://schemas.openxmlformats.org/officeDocument/2006/relationships/hyperlink" Target="http://patterns.dataincubator.org/book/" TargetMode="External"/><Relationship Id="rId5" Type="http://schemas.openxmlformats.org/officeDocument/2006/relationships/hyperlink" Target="http://workingontologist.org/" TargetMode="External"/><Relationship Id="rId4" Type="http://schemas.openxmlformats.org/officeDocument/2006/relationships/hyperlink" Target="https://protege.stanford.edu/shortcourse/201903/"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ohsu.libanswers.com/" TargetMode="External"/><Relationship Id="rId2" Type="http://schemas.openxmlformats.org/officeDocument/2006/relationships/hyperlink" Target="mailto:whimar@ohsu.edu"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4310-5816-6A4B-B32B-57D86401219B}"/>
              </a:ext>
            </a:extLst>
          </p:cNvPr>
          <p:cNvSpPr>
            <a:spLocks noGrp="1"/>
          </p:cNvSpPr>
          <p:nvPr>
            <p:ph type="ctrTitle"/>
          </p:nvPr>
        </p:nvSpPr>
        <p:spPr/>
        <p:txBody>
          <a:bodyPr>
            <a:noAutofit/>
          </a:bodyPr>
          <a:lstStyle/>
          <a:p>
            <a:r>
              <a:rPr lang="en-US" sz="4400" dirty="0"/>
              <a:t>Better </a:t>
            </a:r>
            <a:r>
              <a:rPr lang="en-US" sz="4400" dirty="0" err="1"/>
              <a:t>BioData</a:t>
            </a:r>
            <a:br>
              <a:rPr lang="en-US" sz="4400" dirty="0"/>
            </a:br>
            <a:r>
              <a:rPr lang="en-US" sz="4400" dirty="0"/>
              <a:t>with</a:t>
            </a:r>
            <a:br>
              <a:rPr lang="en-US" sz="4400" dirty="0"/>
            </a:br>
            <a:r>
              <a:rPr lang="en-US" sz="4400" dirty="0"/>
              <a:t>Ontologies and Linked Data</a:t>
            </a:r>
          </a:p>
        </p:txBody>
      </p:sp>
      <p:sp>
        <p:nvSpPr>
          <p:cNvPr id="3" name="Subtitle 2">
            <a:extLst>
              <a:ext uri="{FF2B5EF4-FFF2-40B4-BE49-F238E27FC236}">
                <a16:creationId xmlns:a16="http://schemas.microsoft.com/office/drawing/2014/main" id="{A237EB52-5156-6346-BC62-4049D368D32B}"/>
              </a:ext>
            </a:extLst>
          </p:cNvPr>
          <p:cNvSpPr>
            <a:spLocks noGrp="1"/>
          </p:cNvSpPr>
          <p:nvPr>
            <p:ph type="subTitle" idx="1"/>
          </p:nvPr>
        </p:nvSpPr>
        <p:spPr/>
        <p:txBody>
          <a:bodyPr>
            <a:normAutofit lnSpcReduction="10000"/>
          </a:bodyPr>
          <a:lstStyle/>
          <a:p>
            <a:r>
              <a:rPr lang="en-US" dirty="0"/>
              <a:t>Marijane White, M.S.L.I.S.</a:t>
            </a:r>
          </a:p>
          <a:p>
            <a:r>
              <a:rPr lang="en-US" dirty="0"/>
              <a:t>Data Librarian, Assistant Professor</a:t>
            </a:r>
          </a:p>
          <a:p>
            <a:r>
              <a:rPr lang="en-US" dirty="0"/>
              <a:t>OHSU </a:t>
            </a:r>
            <a:r>
              <a:rPr lang="en-US" dirty="0" err="1"/>
              <a:t>BioData</a:t>
            </a:r>
            <a:r>
              <a:rPr lang="en-US" dirty="0"/>
              <a:t> Club</a:t>
            </a:r>
          </a:p>
          <a:p>
            <a:r>
              <a:rPr lang="en-US" dirty="0"/>
              <a:t>2019.02.15</a:t>
            </a:r>
          </a:p>
        </p:txBody>
      </p:sp>
    </p:spTree>
    <p:extLst>
      <p:ext uri="{BB962C8B-B14F-4D97-AF65-F5344CB8AC3E}">
        <p14:creationId xmlns:p14="http://schemas.microsoft.com/office/powerpoint/2010/main" val="661372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DC8D1B-9CB3-C947-8AF9-C4DB5836AF54}"/>
              </a:ext>
            </a:extLst>
          </p:cNvPr>
          <p:cNvSpPr>
            <a:spLocks noGrp="1"/>
          </p:cNvSpPr>
          <p:nvPr>
            <p:ph type="title"/>
          </p:nvPr>
        </p:nvSpPr>
        <p:spPr/>
        <p:txBody>
          <a:bodyPr/>
          <a:lstStyle/>
          <a:p>
            <a:r>
              <a:rPr lang="en-US" dirty="0" err="1"/>
              <a:t>MeSH</a:t>
            </a:r>
            <a:endParaRPr lang="en-US" dirty="0"/>
          </a:p>
        </p:txBody>
      </p:sp>
      <p:pic>
        <p:nvPicPr>
          <p:cNvPr id="6" name="Picture 5">
            <a:extLst>
              <a:ext uri="{FF2B5EF4-FFF2-40B4-BE49-F238E27FC236}">
                <a16:creationId xmlns:a16="http://schemas.microsoft.com/office/drawing/2014/main" id="{FE02EA4B-383F-774E-B285-292E587B2B1A}"/>
              </a:ext>
            </a:extLst>
          </p:cNvPr>
          <p:cNvPicPr>
            <a:picLocks noChangeAspect="1"/>
          </p:cNvPicPr>
          <p:nvPr/>
        </p:nvPicPr>
        <p:blipFill>
          <a:blip r:embed="rId2"/>
          <a:stretch>
            <a:fillRect/>
          </a:stretch>
        </p:blipFill>
        <p:spPr>
          <a:xfrm>
            <a:off x="507927" y="1508760"/>
            <a:ext cx="8128146" cy="4679577"/>
          </a:xfrm>
          <a:prstGeom prst="rect">
            <a:avLst/>
          </a:prstGeom>
        </p:spPr>
      </p:pic>
    </p:spTree>
    <p:extLst>
      <p:ext uri="{BB962C8B-B14F-4D97-AF65-F5344CB8AC3E}">
        <p14:creationId xmlns:p14="http://schemas.microsoft.com/office/powerpoint/2010/main" val="4012343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53FE7-A936-7F40-AC04-924061099E5A}"/>
              </a:ext>
            </a:extLst>
          </p:cNvPr>
          <p:cNvSpPr>
            <a:spLocks noGrp="1"/>
          </p:cNvSpPr>
          <p:nvPr>
            <p:ph type="title"/>
          </p:nvPr>
        </p:nvSpPr>
        <p:spPr/>
        <p:txBody>
          <a:bodyPr/>
          <a:lstStyle/>
          <a:p>
            <a:r>
              <a:rPr lang="en-US" dirty="0" err="1"/>
              <a:t>MeSH</a:t>
            </a:r>
            <a:endParaRPr lang="en-US" dirty="0"/>
          </a:p>
        </p:txBody>
      </p:sp>
      <p:pic>
        <p:nvPicPr>
          <p:cNvPr id="6" name="Picture 5">
            <a:extLst>
              <a:ext uri="{FF2B5EF4-FFF2-40B4-BE49-F238E27FC236}">
                <a16:creationId xmlns:a16="http://schemas.microsoft.com/office/drawing/2014/main" id="{20CBC8E6-F4BC-7B45-B3F1-62F93086CB08}"/>
              </a:ext>
            </a:extLst>
          </p:cNvPr>
          <p:cNvPicPr>
            <a:picLocks noChangeAspect="1"/>
          </p:cNvPicPr>
          <p:nvPr/>
        </p:nvPicPr>
        <p:blipFill>
          <a:blip r:embed="rId2"/>
          <a:stretch>
            <a:fillRect/>
          </a:stretch>
        </p:blipFill>
        <p:spPr>
          <a:xfrm>
            <a:off x="2336785" y="1285333"/>
            <a:ext cx="4470429" cy="5136776"/>
          </a:xfrm>
          <a:prstGeom prst="rect">
            <a:avLst/>
          </a:prstGeom>
        </p:spPr>
      </p:pic>
    </p:spTree>
    <p:extLst>
      <p:ext uri="{BB962C8B-B14F-4D97-AF65-F5344CB8AC3E}">
        <p14:creationId xmlns:p14="http://schemas.microsoft.com/office/powerpoint/2010/main" val="1525272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F4EEE-EAC3-EF45-BB38-219A0559B03F}"/>
              </a:ext>
            </a:extLst>
          </p:cNvPr>
          <p:cNvSpPr>
            <a:spLocks noGrp="1"/>
          </p:cNvSpPr>
          <p:nvPr>
            <p:ph type="title"/>
          </p:nvPr>
        </p:nvSpPr>
        <p:spPr>
          <a:xfrm>
            <a:off x="817143" y="226877"/>
            <a:ext cx="7604983" cy="828210"/>
          </a:xfrm>
        </p:spPr>
        <p:txBody>
          <a:bodyPr/>
          <a:lstStyle/>
          <a:p>
            <a:r>
              <a:rPr lang="en-US" dirty="0"/>
              <a:t>What's an ontology?</a:t>
            </a:r>
          </a:p>
        </p:txBody>
      </p:sp>
      <p:pic>
        <p:nvPicPr>
          <p:cNvPr id="3" name="image5.png">
            <a:extLst>
              <a:ext uri="{FF2B5EF4-FFF2-40B4-BE49-F238E27FC236}">
                <a16:creationId xmlns:a16="http://schemas.microsoft.com/office/drawing/2014/main" id="{855E0DBC-B1C1-654E-B957-55645AB1E6E1}"/>
              </a:ext>
            </a:extLst>
          </p:cNvPr>
          <p:cNvPicPr>
            <a:picLocks noChangeAspect="1"/>
          </p:cNvPicPr>
          <p:nvPr/>
        </p:nvPicPr>
        <p:blipFill>
          <a:blip r:embed="rId2">
            <a:extLst/>
          </a:blip>
          <a:stretch>
            <a:fillRect/>
          </a:stretch>
        </p:blipFill>
        <p:spPr>
          <a:xfrm>
            <a:off x="4515086" y="4576764"/>
            <a:ext cx="1193703" cy="1143965"/>
          </a:xfrm>
          <a:prstGeom prst="rect">
            <a:avLst/>
          </a:prstGeom>
          <a:ln w="12700">
            <a:miter lim="400000"/>
          </a:ln>
        </p:spPr>
      </p:pic>
      <p:sp>
        <p:nvSpPr>
          <p:cNvPr id="4" name="Shape 137">
            <a:extLst>
              <a:ext uri="{FF2B5EF4-FFF2-40B4-BE49-F238E27FC236}">
                <a16:creationId xmlns:a16="http://schemas.microsoft.com/office/drawing/2014/main" id="{A8DEB86B-7F39-9A45-9C43-8B5DDC0D1B02}"/>
              </a:ext>
            </a:extLst>
          </p:cNvPr>
          <p:cNvSpPr/>
          <p:nvPr/>
        </p:nvSpPr>
        <p:spPr>
          <a:xfrm>
            <a:off x="6995615" y="5721436"/>
            <a:ext cx="701472"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b="1"/>
            </a:lvl1pPr>
          </a:lstStyle>
          <a:p>
            <a:r>
              <a:rPr>
                <a:latin typeface="Source Sans Pro" charset="0"/>
                <a:ea typeface="Source Sans Pro" charset="0"/>
                <a:cs typeface="Source Sans Pro" charset="0"/>
              </a:rPr>
              <a:t>Porter</a:t>
            </a:r>
          </a:p>
        </p:txBody>
      </p:sp>
      <p:sp>
        <p:nvSpPr>
          <p:cNvPr id="5" name="Shape 138">
            <a:extLst>
              <a:ext uri="{FF2B5EF4-FFF2-40B4-BE49-F238E27FC236}">
                <a16:creationId xmlns:a16="http://schemas.microsoft.com/office/drawing/2014/main" id="{F7A135CD-5E73-684A-BA7C-31A616C7AC80}"/>
              </a:ext>
            </a:extLst>
          </p:cNvPr>
          <p:cNvSpPr/>
          <p:nvPr/>
        </p:nvSpPr>
        <p:spPr>
          <a:xfrm>
            <a:off x="8093734" y="5734687"/>
            <a:ext cx="622925"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b="1"/>
            </a:lvl1pPr>
          </a:lstStyle>
          <a:p>
            <a:r>
              <a:rPr>
                <a:latin typeface="Source Sans Pro" charset="0"/>
                <a:ea typeface="Source Sans Pro" charset="0"/>
                <a:cs typeface="Source Sans Pro" charset="0"/>
              </a:rPr>
              <a:t>Stout</a:t>
            </a:r>
          </a:p>
        </p:txBody>
      </p:sp>
      <p:sp>
        <p:nvSpPr>
          <p:cNvPr id="6" name="Shape 139">
            <a:extLst>
              <a:ext uri="{FF2B5EF4-FFF2-40B4-BE49-F238E27FC236}">
                <a16:creationId xmlns:a16="http://schemas.microsoft.com/office/drawing/2014/main" id="{3026CBD9-A456-5141-B949-45898B0C1618}"/>
              </a:ext>
            </a:extLst>
          </p:cNvPr>
          <p:cNvSpPr/>
          <p:nvPr/>
        </p:nvSpPr>
        <p:spPr>
          <a:xfrm>
            <a:off x="4591353" y="5599074"/>
            <a:ext cx="755974"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b="1"/>
            </a:lvl1pPr>
          </a:lstStyle>
          <a:p>
            <a:r>
              <a:rPr>
                <a:latin typeface="Source Sans Pro" charset="0"/>
                <a:ea typeface="Source Sans Pro" charset="0"/>
                <a:cs typeface="Source Sans Pro" charset="0"/>
              </a:rPr>
              <a:t>Pilsner</a:t>
            </a:r>
          </a:p>
        </p:txBody>
      </p:sp>
      <p:sp>
        <p:nvSpPr>
          <p:cNvPr id="7" name="Shape 140">
            <a:extLst>
              <a:ext uri="{FF2B5EF4-FFF2-40B4-BE49-F238E27FC236}">
                <a16:creationId xmlns:a16="http://schemas.microsoft.com/office/drawing/2014/main" id="{68076F05-8570-5141-B080-32C5C2399B8E}"/>
              </a:ext>
            </a:extLst>
          </p:cNvPr>
          <p:cNvSpPr/>
          <p:nvPr/>
        </p:nvSpPr>
        <p:spPr>
          <a:xfrm>
            <a:off x="5875587" y="5599074"/>
            <a:ext cx="632543"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b="1"/>
            </a:lvl1pPr>
          </a:lstStyle>
          <a:p>
            <a:r>
              <a:rPr>
                <a:latin typeface="Source Sans Pro" charset="0"/>
                <a:ea typeface="Source Sans Pro" charset="0"/>
                <a:cs typeface="Source Sans Pro" charset="0"/>
              </a:rPr>
              <a:t>Lager</a:t>
            </a:r>
          </a:p>
        </p:txBody>
      </p:sp>
      <p:grpSp>
        <p:nvGrpSpPr>
          <p:cNvPr id="8" name="Group 143">
            <a:extLst>
              <a:ext uri="{FF2B5EF4-FFF2-40B4-BE49-F238E27FC236}">
                <a16:creationId xmlns:a16="http://schemas.microsoft.com/office/drawing/2014/main" id="{11501708-6A3E-F84B-B993-F0C8E05548B5}"/>
              </a:ext>
            </a:extLst>
          </p:cNvPr>
          <p:cNvGrpSpPr/>
          <p:nvPr/>
        </p:nvGrpSpPr>
        <p:grpSpPr>
          <a:xfrm>
            <a:off x="6335910" y="1418694"/>
            <a:ext cx="1051770" cy="580273"/>
            <a:chOff x="0" y="0"/>
            <a:chExt cx="1051768" cy="580271"/>
          </a:xfrm>
        </p:grpSpPr>
        <p:sp>
          <p:nvSpPr>
            <p:cNvPr id="9" name="Shape 141">
              <a:extLst>
                <a:ext uri="{FF2B5EF4-FFF2-40B4-BE49-F238E27FC236}">
                  <a16:creationId xmlns:a16="http://schemas.microsoft.com/office/drawing/2014/main" id="{210056E9-6988-0D41-948C-07798C5434E5}"/>
                </a:ext>
              </a:extLst>
            </p:cNvPr>
            <p:cNvSpPr/>
            <p:nvPr/>
          </p:nvSpPr>
          <p:spPr>
            <a:xfrm>
              <a:off x="0" y="0"/>
              <a:ext cx="1051768" cy="580271"/>
            </a:xfrm>
            <a:prstGeom prst="roundRect">
              <a:avLst>
                <a:gd name="adj" fmla="val 16667"/>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latin typeface="Source Sans Pro" charset="0"/>
                <a:ea typeface="Source Sans Pro" charset="0"/>
                <a:cs typeface="Source Sans Pro" charset="0"/>
              </a:endParaRPr>
            </a:p>
          </p:txBody>
        </p:sp>
        <p:sp>
          <p:nvSpPr>
            <p:cNvPr id="10" name="Shape 142">
              <a:extLst>
                <a:ext uri="{FF2B5EF4-FFF2-40B4-BE49-F238E27FC236}">
                  <a16:creationId xmlns:a16="http://schemas.microsoft.com/office/drawing/2014/main" id="{9725A844-C13F-CE45-B5B5-9D4C75E9784C}"/>
                </a:ext>
              </a:extLst>
            </p:cNvPr>
            <p:cNvSpPr/>
            <p:nvPr/>
          </p:nvSpPr>
          <p:spPr>
            <a:xfrm>
              <a:off x="95316" y="20100"/>
              <a:ext cx="784827" cy="523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800">
                  <a:solidFill>
                    <a:srgbClr val="FFFFFF"/>
                  </a:solidFill>
                </a:defRPr>
              </a:lvl1pPr>
            </a:lstStyle>
            <a:p>
              <a:r>
                <a:rPr>
                  <a:latin typeface="Source Sans Pro" charset="0"/>
                  <a:ea typeface="Source Sans Pro" charset="0"/>
                  <a:cs typeface="Source Sans Pro" charset="0"/>
                </a:rPr>
                <a:t>Beer</a:t>
              </a:r>
            </a:p>
          </p:txBody>
        </p:sp>
      </p:grpSp>
      <p:grpSp>
        <p:nvGrpSpPr>
          <p:cNvPr id="11" name="Group 147">
            <a:extLst>
              <a:ext uri="{FF2B5EF4-FFF2-40B4-BE49-F238E27FC236}">
                <a16:creationId xmlns:a16="http://schemas.microsoft.com/office/drawing/2014/main" id="{407FDE1C-D5BF-2C4F-975D-816103575C1A}"/>
              </a:ext>
            </a:extLst>
          </p:cNvPr>
          <p:cNvGrpSpPr/>
          <p:nvPr/>
        </p:nvGrpSpPr>
        <p:grpSpPr>
          <a:xfrm>
            <a:off x="7303848" y="1962016"/>
            <a:ext cx="1028485" cy="2146482"/>
            <a:chOff x="0" y="0"/>
            <a:chExt cx="1028483" cy="2146481"/>
          </a:xfrm>
        </p:grpSpPr>
        <p:sp>
          <p:nvSpPr>
            <p:cNvPr id="12" name="Shape 144">
              <a:extLst>
                <a:ext uri="{FF2B5EF4-FFF2-40B4-BE49-F238E27FC236}">
                  <a16:creationId xmlns:a16="http://schemas.microsoft.com/office/drawing/2014/main" id="{F44CBCEF-ACB1-8249-ADFC-339504B40536}"/>
                </a:ext>
              </a:extLst>
            </p:cNvPr>
            <p:cNvSpPr/>
            <p:nvPr/>
          </p:nvSpPr>
          <p:spPr>
            <a:xfrm>
              <a:off x="0" y="1777151"/>
              <a:ext cx="1028483"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vl1pPr>
            </a:lstStyle>
            <a:p>
              <a:r>
                <a:rPr>
                  <a:latin typeface="Source Sans Pro" charset="0"/>
                  <a:ea typeface="Source Sans Pro" charset="0"/>
                  <a:cs typeface="Source Sans Pro" charset="0"/>
                </a:rPr>
                <a:t>Dark beer</a:t>
              </a:r>
            </a:p>
          </p:txBody>
        </p:sp>
        <p:sp>
          <p:nvSpPr>
            <p:cNvPr id="13" name="Shape 145">
              <a:extLst>
                <a:ext uri="{FF2B5EF4-FFF2-40B4-BE49-F238E27FC236}">
                  <a16:creationId xmlns:a16="http://schemas.microsoft.com/office/drawing/2014/main" id="{CDA5CB63-0B45-4B44-A3E1-FC97C419BD17}"/>
                </a:ext>
              </a:extLst>
            </p:cNvPr>
            <p:cNvSpPr/>
            <p:nvPr/>
          </p:nvSpPr>
          <p:spPr>
            <a:xfrm flipH="1" flipV="1">
              <a:off x="83829" y="0"/>
              <a:ext cx="441880" cy="46601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endParaRPr>
                <a:latin typeface="Source Sans Pro" charset="0"/>
                <a:ea typeface="Source Sans Pro" charset="0"/>
                <a:cs typeface="Source Sans Pro" charset="0"/>
              </a:endParaRPr>
            </a:p>
          </p:txBody>
        </p:sp>
        <p:pic>
          <p:nvPicPr>
            <p:cNvPr id="14" name="image6.png">
              <a:extLst>
                <a:ext uri="{FF2B5EF4-FFF2-40B4-BE49-F238E27FC236}">
                  <a16:creationId xmlns:a16="http://schemas.microsoft.com/office/drawing/2014/main" id="{E69AC8F2-DB40-F444-A818-A0B3C7B1B9CC}"/>
                </a:ext>
              </a:extLst>
            </p:cNvPr>
            <p:cNvPicPr>
              <a:picLocks noChangeAspect="1"/>
            </p:cNvPicPr>
            <p:nvPr/>
          </p:nvPicPr>
          <p:blipFill>
            <a:blip r:embed="rId3">
              <a:extLst/>
            </a:blip>
            <a:stretch>
              <a:fillRect/>
            </a:stretch>
          </p:blipFill>
          <p:spPr>
            <a:xfrm>
              <a:off x="57575" y="222384"/>
              <a:ext cx="936267" cy="1811978"/>
            </a:xfrm>
            <a:prstGeom prst="rect">
              <a:avLst/>
            </a:prstGeom>
            <a:ln w="12700" cap="flat">
              <a:noFill/>
              <a:miter lim="400000"/>
            </a:ln>
            <a:effectLst/>
          </p:spPr>
        </p:pic>
      </p:grpSp>
      <p:grpSp>
        <p:nvGrpSpPr>
          <p:cNvPr id="15" name="Group 151">
            <a:extLst>
              <a:ext uri="{FF2B5EF4-FFF2-40B4-BE49-F238E27FC236}">
                <a16:creationId xmlns:a16="http://schemas.microsoft.com/office/drawing/2014/main" id="{878C5BCB-9D72-E74B-A445-13F53AD1A6C6}"/>
              </a:ext>
            </a:extLst>
          </p:cNvPr>
          <p:cNvGrpSpPr/>
          <p:nvPr/>
        </p:nvGrpSpPr>
        <p:grpSpPr>
          <a:xfrm>
            <a:off x="5335701" y="1998965"/>
            <a:ext cx="1063751" cy="2071343"/>
            <a:chOff x="0" y="0"/>
            <a:chExt cx="1063750" cy="2071341"/>
          </a:xfrm>
        </p:grpSpPr>
        <p:sp>
          <p:nvSpPr>
            <p:cNvPr id="16" name="Shape 148">
              <a:extLst>
                <a:ext uri="{FF2B5EF4-FFF2-40B4-BE49-F238E27FC236}">
                  <a16:creationId xmlns:a16="http://schemas.microsoft.com/office/drawing/2014/main" id="{F94DCEEE-24D4-5345-BABB-31C7EE1ABC9E}"/>
                </a:ext>
              </a:extLst>
            </p:cNvPr>
            <p:cNvSpPr/>
            <p:nvPr/>
          </p:nvSpPr>
          <p:spPr>
            <a:xfrm>
              <a:off x="0" y="1702011"/>
              <a:ext cx="1063750"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vl1pPr>
            </a:lstStyle>
            <a:p>
              <a:r>
                <a:rPr>
                  <a:latin typeface="Source Sans Pro" charset="0"/>
                  <a:ea typeface="Source Sans Pro" charset="0"/>
                  <a:cs typeface="Source Sans Pro" charset="0"/>
                </a:rPr>
                <a:t>Light beer</a:t>
              </a:r>
            </a:p>
          </p:txBody>
        </p:sp>
        <p:sp>
          <p:nvSpPr>
            <p:cNvPr id="17" name="Shape 149">
              <a:extLst>
                <a:ext uri="{FF2B5EF4-FFF2-40B4-BE49-F238E27FC236}">
                  <a16:creationId xmlns:a16="http://schemas.microsoft.com/office/drawing/2014/main" id="{1DCD8CA1-9B46-034D-9B7C-3B2CA4836F20}"/>
                </a:ext>
              </a:extLst>
            </p:cNvPr>
            <p:cNvSpPr/>
            <p:nvPr/>
          </p:nvSpPr>
          <p:spPr>
            <a:xfrm flipV="1">
              <a:off x="597788" y="0"/>
              <a:ext cx="402422" cy="56665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endParaRPr>
                <a:latin typeface="Source Sans Pro" charset="0"/>
                <a:ea typeface="Source Sans Pro" charset="0"/>
                <a:cs typeface="Source Sans Pro" charset="0"/>
              </a:endParaRPr>
            </a:p>
          </p:txBody>
        </p:sp>
        <p:pic>
          <p:nvPicPr>
            <p:cNvPr id="18" name="image7.png">
              <a:extLst>
                <a:ext uri="{FF2B5EF4-FFF2-40B4-BE49-F238E27FC236}">
                  <a16:creationId xmlns:a16="http://schemas.microsoft.com/office/drawing/2014/main" id="{FDD0AE51-25F1-8E42-812E-4357A6F7A335}"/>
                </a:ext>
              </a:extLst>
            </p:cNvPr>
            <p:cNvPicPr>
              <a:picLocks noChangeAspect="1"/>
            </p:cNvPicPr>
            <p:nvPr/>
          </p:nvPicPr>
          <p:blipFill>
            <a:blip r:embed="rId4">
              <a:extLst/>
            </a:blip>
            <a:stretch>
              <a:fillRect/>
            </a:stretch>
          </p:blipFill>
          <p:spPr>
            <a:xfrm>
              <a:off x="197545" y="446566"/>
              <a:ext cx="691304" cy="1289714"/>
            </a:xfrm>
            <a:prstGeom prst="rect">
              <a:avLst/>
            </a:prstGeom>
            <a:ln w="12700" cap="flat">
              <a:noFill/>
              <a:miter lim="400000"/>
            </a:ln>
            <a:effectLst/>
          </p:spPr>
        </p:pic>
      </p:grpSp>
      <p:sp>
        <p:nvSpPr>
          <p:cNvPr id="19" name="Shape 152">
            <a:extLst>
              <a:ext uri="{FF2B5EF4-FFF2-40B4-BE49-F238E27FC236}">
                <a16:creationId xmlns:a16="http://schemas.microsoft.com/office/drawing/2014/main" id="{DDF559D2-ED82-B748-BD69-AA63661AECB0}"/>
              </a:ext>
            </a:extLst>
          </p:cNvPr>
          <p:cNvSpPr/>
          <p:nvPr/>
        </p:nvSpPr>
        <p:spPr>
          <a:xfrm flipV="1">
            <a:off x="4914670" y="3995830"/>
            <a:ext cx="402421" cy="566657"/>
          </a:xfrm>
          <a:prstGeom prst="line">
            <a:avLst/>
          </a:prstGeom>
          <a:ln w="25400">
            <a:solidFill>
              <a:srgbClr val="000000"/>
            </a:solidFill>
            <a:tailEnd type="triangle"/>
          </a:ln>
        </p:spPr>
        <p:txBody>
          <a:bodyPr lIns="45719" rIns="45719"/>
          <a:lstStyle/>
          <a:p>
            <a:endParaRPr>
              <a:latin typeface="Source Sans Pro" charset="0"/>
              <a:ea typeface="Source Sans Pro" charset="0"/>
              <a:cs typeface="Source Sans Pro" charset="0"/>
            </a:endParaRPr>
          </a:p>
        </p:txBody>
      </p:sp>
      <p:sp>
        <p:nvSpPr>
          <p:cNvPr id="20" name="Shape 153">
            <a:extLst>
              <a:ext uri="{FF2B5EF4-FFF2-40B4-BE49-F238E27FC236}">
                <a16:creationId xmlns:a16="http://schemas.microsoft.com/office/drawing/2014/main" id="{953A1137-2E47-7E42-9CDA-249243002A4F}"/>
              </a:ext>
            </a:extLst>
          </p:cNvPr>
          <p:cNvSpPr/>
          <p:nvPr/>
        </p:nvSpPr>
        <p:spPr>
          <a:xfrm flipV="1">
            <a:off x="7349484" y="4070308"/>
            <a:ext cx="259134" cy="410367"/>
          </a:xfrm>
          <a:prstGeom prst="line">
            <a:avLst/>
          </a:prstGeom>
          <a:ln w="25400">
            <a:solidFill>
              <a:srgbClr val="000000"/>
            </a:solidFill>
            <a:tailEnd type="triangle"/>
          </a:ln>
        </p:spPr>
        <p:txBody>
          <a:bodyPr lIns="45719" rIns="45719"/>
          <a:lstStyle/>
          <a:p>
            <a:endParaRPr>
              <a:latin typeface="Source Sans Pro" charset="0"/>
              <a:ea typeface="Source Sans Pro" charset="0"/>
              <a:cs typeface="Source Sans Pro" charset="0"/>
            </a:endParaRPr>
          </a:p>
        </p:txBody>
      </p:sp>
      <p:pic>
        <p:nvPicPr>
          <p:cNvPr id="21" name="image8.png">
            <a:extLst>
              <a:ext uri="{FF2B5EF4-FFF2-40B4-BE49-F238E27FC236}">
                <a16:creationId xmlns:a16="http://schemas.microsoft.com/office/drawing/2014/main" id="{D71314CD-767E-924B-A505-2EADF75A84BB}"/>
              </a:ext>
            </a:extLst>
          </p:cNvPr>
          <p:cNvPicPr>
            <a:picLocks noChangeAspect="1"/>
          </p:cNvPicPr>
          <p:nvPr/>
        </p:nvPicPr>
        <p:blipFill>
          <a:blip r:embed="rId5">
            <a:extLst/>
          </a:blip>
          <a:srcRect t="31852" r="43609"/>
          <a:stretch>
            <a:fillRect/>
          </a:stretch>
        </p:blipFill>
        <p:spPr>
          <a:xfrm>
            <a:off x="6945800" y="4403876"/>
            <a:ext cx="883758" cy="1429191"/>
          </a:xfrm>
          <a:prstGeom prst="rect">
            <a:avLst/>
          </a:prstGeom>
          <a:ln w="12700">
            <a:miter lim="400000"/>
          </a:ln>
        </p:spPr>
      </p:pic>
      <p:sp>
        <p:nvSpPr>
          <p:cNvPr id="22" name="Shape 155">
            <a:extLst>
              <a:ext uri="{FF2B5EF4-FFF2-40B4-BE49-F238E27FC236}">
                <a16:creationId xmlns:a16="http://schemas.microsoft.com/office/drawing/2014/main" id="{BBB5301F-C682-664D-80D1-10FF2D077FB2}"/>
              </a:ext>
            </a:extLst>
          </p:cNvPr>
          <p:cNvSpPr/>
          <p:nvPr/>
        </p:nvSpPr>
        <p:spPr>
          <a:xfrm flipH="1" flipV="1">
            <a:off x="8188889" y="4070308"/>
            <a:ext cx="267902" cy="701529"/>
          </a:xfrm>
          <a:prstGeom prst="line">
            <a:avLst/>
          </a:prstGeom>
          <a:ln w="25400">
            <a:solidFill>
              <a:srgbClr val="000000"/>
            </a:solidFill>
            <a:tailEnd type="triangle"/>
          </a:ln>
        </p:spPr>
        <p:txBody>
          <a:bodyPr lIns="45719" rIns="45719"/>
          <a:lstStyle/>
          <a:p>
            <a:endParaRPr>
              <a:latin typeface="Source Sans Pro" charset="0"/>
              <a:ea typeface="Source Sans Pro" charset="0"/>
              <a:cs typeface="Source Sans Pro" charset="0"/>
            </a:endParaRPr>
          </a:p>
        </p:txBody>
      </p:sp>
      <p:pic>
        <p:nvPicPr>
          <p:cNvPr id="23" name="image9.png">
            <a:extLst>
              <a:ext uri="{FF2B5EF4-FFF2-40B4-BE49-F238E27FC236}">
                <a16:creationId xmlns:a16="http://schemas.microsoft.com/office/drawing/2014/main" id="{99AC108D-0BF2-ED4E-8A49-DF8188FC4837}"/>
              </a:ext>
            </a:extLst>
          </p:cNvPr>
          <p:cNvPicPr>
            <a:picLocks noChangeAspect="1"/>
          </p:cNvPicPr>
          <p:nvPr/>
        </p:nvPicPr>
        <p:blipFill>
          <a:blip r:embed="rId6">
            <a:extLst/>
          </a:blip>
          <a:stretch>
            <a:fillRect/>
          </a:stretch>
        </p:blipFill>
        <p:spPr>
          <a:xfrm>
            <a:off x="7819160" y="4542801"/>
            <a:ext cx="1205932" cy="1205932"/>
          </a:xfrm>
          <a:prstGeom prst="rect">
            <a:avLst/>
          </a:prstGeom>
          <a:ln w="12700">
            <a:miter lim="400000"/>
          </a:ln>
        </p:spPr>
      </p:pic>
      <p:sp>
        <p:nvSpPr>
          <p:cNvPr id="24" name="Shape 157">
            <a:extLst>
              <a:ext uri="{FF2B5EF4-FFF2-40B4-BE49-F238E27FC236}">
                <a16:creationId xmlns:a16="http://schemas.microsoft.com/office/drawing/2014/main" id="{2D57B7C0-F733-404F-BE18-F7C92B4F94AB}"/>
              </a:ext>
            </a:extLst>
          </p:cNvPr>
          <p:cNvSpPr/>
          <p:nvPr/>
        </p:nvSpPr>
        <p:spPr>
          <a:xfrm flipH="1" flipV="1">
            <a:off x="6051656" y="4053111"/>
            <a:ext cx="95579" cy="462394"/>
          </a:xfrm>
          <a:prstGeom prst="line">
            <a:avLst/>
          </a:prstGeom>
          <a:ln w="25400">
            <a:solidFill>
              <a:srgbClr val="000000"/>
            </a:solidFill>
            <a:tailEnd type="triangle"/>
          </a:ln>
        </p:spPr>
        <p:txBody>
          <a:bodyPr lIns="45719" rIns="45719"/>
          <a:lstStyle/>
          <a:p>
            <a:endParaRPr>
              <a:latin typeface="Source Sans Pro" charset="0"/>
              <a:ea typeface="Source Sans Pro" charset="0"/>
              <a:cs typeface="Source Sans Pro" charset="0"/>
            </a:endParaRPr>
          </a:p>
        </p:txBody>
      </p:sp>
      <p:pic>
        <p:nvPicPr>
          <p:cNvPr id="25" name="image10.png">
            <a:extLst>
              <a:ext uri="{FF2B5EF4-FFF2-40B4-BE49-F238E27FC236}">
                <a16:creationId xmlns:a16="http://schemas.microsoft.com/office/drawing/2014/main" id="{58694E5B-2B77-C14D-99CA-E1CA69D48E74}"/>
              </a:ext>
            </a:extLst>
          </p:cNvPr>
          <p:cNvPicPr>
            <a:picLocks noChangeAspect="1"/>
          </p:cNvPicPr>
          <p:nvPr/>
        </p:nvPicPr>
        <p:blipFill>
          <a:blip r:embed="rId7">
            <a:extLst/>
          </a:blip>
          <a:stretch>
            <a:fillRect/>
          </a:stretch>
        </p:blipFill>
        <p:spPr>
          <a:xfrm>
            <a:off x="5706593" y="4279158"/>
            <a:ext cx="961369" cy="1414586"/>
          </a:xfrm>
          <a:prstGeom prst="rect">
            <a:avLst/>
          </a:prstGeom>
          <a:ln w="12700">
            <a:miter lim="400000"/>
          </a:ln>
        </p:spPr>
      </p:pic>
      <p:sp>
        <p:nvSpPr>
          <p:cNvPr id="26" name="Shape 159">
            <a:extLst>
              <a:ext uri="{FF2B5EF4-FFF2-40B4-BE49-F238E27FC236}">
                <a16:creationId xmlns:a16="http://schemas.microsoft.com/office/drawing/2014/main" id="{64F82977-86D0-7E44-9264-8505C9A587B6}"/>
              </a:ext>
            </a:extLst>
          </p:cNvPr>
          <p:cNvSpPr/>
          <p:nvPr/>
        </p:nvSpPr>
        <p:spPr>
          <a:xfrm>
            <a:off x="6274175" y="2065135"/>
            <a:ext cx="477052"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a:latin typeface="Source Sans Pro" charset="0"/>
                <a:ea typeface="Source Sans Pro" charset="0"/>
                <a:cs typeface="Source Sans Pro" charset="0"/>
              </a:rPr>
              <a:t>is_a</a:t>
            </a:r>
          </a:p>
        </p:txBody>
      </p:sp>
      <p:sp>
        <p:nvSpPr>
          <p:cNvPr id="27" name="Shape 160">
            <a:extLst>
              <a:ext uri="{FF2B5EF4-FFF2-40B4-BE49-F238E27FC236}">
                <a16:creationId xmlns:a16="http://schemas.microsoft.com/office/drawing/2014/main" id="{C9DEF909-F0F2-BA46-AA44-F10A0BB1B8C4}"/>
              </a:ext>
            </a:extLst>
          </p:cNvPr>
          <p:cNvSpPr/>
          <p:nvPr/>
        </p:nvSpPr>
        <p:spPr>
          <a:xfrm>
            <a:off x="7101312" y="2076117"/>
            <a:ext cx="477052"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a:latin typeface="Source Sans Pro" charset="0"/>
                <a:ea typeface="Source Sans Pro" charset="0"/>
                <a:cs typeface="Source Sans Pro" charset="0"/>
              </a:rPr>
              <a:t>is_a</a:t>
            </a:r>
          </a:p>
        </p:txBody>
      </p:sp>
      <p:sp>
        <p:nvSpPr>
          <p:cNvPr id="28" name="Shape 161">
            <a:extLst>
              <a:ext uri="{FF2B5EF4-FFF2-40B4-BE49-F238E27FC236}">
                <a16:creationId xmlns:a16="http://schemas.microsoft.com/office/drawing/2014/main" id="{FB4D73A1-DCD6-E748-B227-F334921307F1}"/>
              </a:ext>
            </a:extLst>
          </p:cNvPr>
          <p:cNvSpPr/>
          <p:nvPr/>
        </p:nvSpPr>
        <p:spPr>
          <a:xfrm>
            <a:off x="4572965" y="3991692"/>
            <a:ext cx="477052"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a:latin typeface="Source Sans Pro" charset="0"/>
                <a:ea typeface="Source Sans Pro" charset="0"/>
                <a:cs typeface="Source Sans Pro" charset="0"/>
              </a:rPr>
              <a:t>is_a</a:t>
            </a:r>
          </a:p>
        </p:txBody>
      </p:sp>
      <p:sp>
        <p:nvSpPr>
          <p:cNvPr id="29" name="Shape 162">
            <a:extLst>
              <a:ext uri="{FF2B5EF4-FFF2-40B4-BE49-F238E27FC236}">
                <a16:creationId xmlns:a16="http://schemas.microsoft.com/office/drawing/2014/main" id="{75941072-C3C4-264F-B417-D92DAA5309CF}"/>
              </a:ext>
            </a:extLst>
          </p:cNvPr>
          <p:cNvSpPr/>
          <p:nvPr/>
        </p:nvSpPr>
        <p:spPr>
          <a:xfrm>
            <a:off x="6154706" y="4034544"/>
            <a:ext cx="477052"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a:latin typeface="Source Sans Pro" charset="0"/>
                <a:ea typeface="Source Sans Pro" charset="0"/>
                <a:cs typeface="Source Sans Pro" charset="0"/>
              </a:rPr>
              <a:t>is_a</a:t>
            </a:r>
          </a:p>
        </p:txBody>
      </p:sp>
      <p:sp>
        <p:nvSpPr>
          <p:cNvPr id="30" name="Shape 163">
            <a:extLst>
              <a:ext uri="{FF2B5EF4-FFF2-40B4-BE49-F238E27FC236}">
                <a16:creationId xmlns:a16="http://schemas.microsoft.com/office/drawing/2014/main" id="{06CBDDCD-D1EB-324D-923A-B7EDC6572B5E}"/>
              </a:ext>
            </a:extLst>
          </p:cNvPr>
          <p:cNvSpPr/>
          <p:nvPr/>
        </p:nvSpPr>
        <p:spPr>
          <a:xfrm>
            <a:off x="6905697" y="4070308"/>
            <a:ext cx="477052"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a:latin typeface="Source Sans Pro" charset="0"/>
                <a:ea typeface="Source Sans Pro" charset="0"/>
                <a:cs typeface="Source Sans Pro" charset="0"/>
              </a:rPr>
              <a:t>is_a</a:t>
            </a:r>
          </a:p>
        </p:txBody>
      </p:sp>
      <p:sp>
        <p:nvSpPr>
          <p:cNvPr id="31" name="Shape 164">
            <a:extLst>
              <a:ext uri="{FF2B5EF4-FFF2-40B4-BE49-F238E27FC236}">
                <a16:creationId xmlns:a16="http://schemas.microsoft.com/office/drawing/2014/main" id="{3E1BF6CE-F78B-FA47-805C-CBB26EC8D438}"/>
              </a:ext>
            </a:extLst>
          </p:cNvPr>
          <p:cNvSpPr/>
          <p:nvPr/>
        </p:nvSpPr>
        <p:spPr>
          <a:xfrm>
            <a:off x="8322839" y="4111342"/>
            <a:ext cx="477052"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a:latin typeface="Source Sans Pro" charset="0"/>
                <a:ea typeface="Source Sans Pro" charset="0"/>
                <a:cs typeface="Source Sans Pro" charset="0"/>
              </a:rPr>
              <a:t>is_a</a:t>
            </a:r>
          </a:p>
        </p:txBody>
      </p:sp>
      <p:grpSp>
        <p:nvGrpSpPr>
          <p:cNvPr id="32" name="Group 31">
            <a:extLst>
              <a:ext uri="{FF2B5EF4-FFF2-40B4-BE49-F238E27FC236}">
                <a16:creationId xmlns:a16="http://schemas.microsoft.com/office/drawing/2014/main" id="{5E40F30D-9A86-DC48-9B64-242E714F9339}"/>
              </a:ext>
            </a:extLst>
          </p:cNvPr>
          <p:cNvGrpSpPr/>
          <p:nvPr/>
        </p:nvGrpSpPr>
        <p:grpSpPr>
          <a:xfrm>
            <a:off x="203201" y="1303551"/>
            <a:ext cx="4434292" cy="2102266"/>
            <a:chOff x="290287" y="1418694"/>
            <a:chExt cx="3498759" cy="2102266"/>
          </a:xfrm>
        </p:grpSpPr>
        <p:sp>
          <p:nvSpPr>
            <p:cNvPr id="33" name="Shape 133">
              <a:extLst>
                <a:ext uri="{FF2B5EF4-FFF2-40B4-BE49-F238E27FC236}">
                  <a16:creationId xmlns:a16="http://schemas.microsoft.com/office/drawing/2014/main" id="{CED1DC5D-3A65-3B45-B20D-D00573D75CC9}"/>
                </a:ext>
              </a:extLst>
            </p:cNvPr>
            <p:cNvSpPr/>
            <p:nvPr/>
          </p:nvSpPr>
          <p:spPr>
            <a:xfrm>
              <a:off x="290287" y="1418694"/>
              <a:ext cx="3498759" cy="2102266"/>
            </a:xfrm>
            <a:prstGeom prst="rect">
              <a:avLst/>
            </a:prstGeom>
            <a:solidFill>
              <a:srgbClr val="FFFFFF"/>
            </a:solidFill>
            <a:ln>
              <a:solidFill>
                <a:srgbClr val="BFBFBF"/>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34" name="Shape 135">
              <a:extLst>
                <a:ext uri="{FF2B5EF4-FFF2-40B4-BE49-F238E27FC236}">
                  <a16:creationId xmlns:a16="http://schemas.microsoft.com/office/drawing/2014/main" id="{F397DCEC-959B-664C-9473-98046C1F0DF0}"/>
                </a:ext>
              </a:extLst>
            </p:cNvPr>
            <p:cNvSpPr/>
            <p:nvPr/>
          </p:nvSpPr>
          <p:spPr>
            <a:xfrm>
              <a:off x="373421" y="2358494"/>
              <a:ext cx="3364712" cy="10772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b="1">
                  <a:latin typeface="Garamond"/>
                  <a:ea typeface="Garamond"/>
                  <a:cs typeface="Garamond"/>
                  <a:sym typeface="Garamond"/>
                </a:defRPr>
              </a:lvl1pPr>
            </a:lstStyle>
            <a:p>
              <a:r>
                <a:rPr sz="1600" dirty="0">
                  <a:latin typeface="Source Sans Pro" charset="0"/>
                  <a:ea typeface="Source Sans Pro" charset="0"/>
                  <a:cs typeface="Source Sans Pro" charset="0"/>
                </a:rPr>
                <a:t>A knowledge classification </a:t>
              </a:r>
              <a:r>
                <a:rPr lang="en-US" sz="1600" dirty="0">
                  <a:latin typeface="Source Sans Pro" charset="0"/>
                  <a:ea typeface="Source Sans Pro" charset="0"/>
                  <a:cs typeface="Source Sans Pro" charset="0"/>
                </a:rPr>
                <a:t>of a domain, where the relationships between concepts a</a:t>
              </a:r>
              <a:r>
                <a:rPr sz="1600" dirty="0">
                  <a:latin typeface="Source Sans Pro" charset="0"/>
                  <a:ea typeface="Source Sans Pro" charset="0"/>
                  <a:cs typeface="Source Sans Pro" charset="0"/>
                </a:rPr>
                <a:t>re formally defined and logically related</a:t>
              </a:r>
              <a:r>
                <a:rPr lang="en-US" sz="1600" dirty="0">
                  <a:latin typeface="Source Sans Pro" charset="0"/>
                  <a:ea typeface="Source Sans Pro" charset="0"/>
                  <a:cs typeface="Source Sans Pro" charset="0"/>
                </a:rPr>
                <a:t>, which allows for computational reasoning</a:t>
              </a:r>
              <a:endParaRPr sz="1600" dirty="0">
                <a:latin typeface="Source Sans Pro" charset="0"/>
                <a:ea typeface="Source Sans Pro" charset="0"/>
                <a:cs typeface="Source Sans Pro" charset="0"/>
              </a:endParaRPr>
            </a:p>
          </p:txBody>
        </p:sp>
        <p:pic>
          <p:nvPicPr>
            <p:cNvPr id="35" name="image11.png" descr="Screen Shot 2017-04-28 at 4.33.09 PM.png">
              <a:extLst>
                <a:ext uri="{FF2B5EF4-FFF2-40B4-BE49-F238E27FC236}">
                  <a16:creationId xmlns:a16="http://schemas.microsoft.com/office/drawing/2014/main" id="{ABBD1937-319B-7B45-82A1-B8AE70707FCD}"/>
                </a:ext>
              </a:extLst>
            </p:cNvPr>
            <p:cNvPicPr>
              <a:picLocks noChangeAspect="1"/>
            </p:cNvPicPr>
            <p:nvPr/>
          </p:nvPicPr>
          <p:blipFill>
            <a:blip r:embed="rId8">
              <a:extLst/>
            </a:blip>
            <a:stretch>
              <a:fillRect/>
            </a:stretch>
          </p:blipFill>
          <p:spPr>
            <a:xfrm>
              <a:off x="346087" y="1468775"/>
              <a:ext cx="1963425" cy="939801"/>
            </a:xfrm>
            <a:prstGeom prst="rect">
              <a:avLst/>
            </a:prstGeom>
            <a:noFill/>
            <a:ln w="12700">
              <a:miter lim="400000"/>
            </a:ln>
          </p:spPr>
        </p:pic>
      </p:grpSp>
      <p:sp>
        <p:nvSpPr>
          <p:cNvPr id="36" name="Rectangle 35">
            <a:extLst>
              <a:ext uri="{FF2B5EF4-FFF2-40B4-BE49-F238E27FC236}">
                <a16:creationId xmlns:a16="http://schemas.microsoft.com/office/drawing/2014/main" id="{C2815314-AD94-4A47-BD38-807CF705D2D2}"/>
              </a:ext>
            </a:extLst>
          </p:cNvPr>
          <p:cNvSpPr/>
          <p:nvPr/>
        </p:nvSpPr>
        <p:spPr>
          <a:xfrm>
            <a:off x="203200" y="3405817"/>
            <a:ext cx="4034048" cy="3170099"/>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000" b="1" dirty="0">
                <a:solidFill>
                  <a:schemeClr val="tx1"/>
                </a:solidFill>
              </a:rPr>
              <a:t>Key Features:</a:t>
            </a:r>
          </a:p>
          <a:p>
            <a:pPr marL="342900" indent="-342900">
              <a:buFont typeface="Wingdings" charset="2"/>
              <a:buChar char="§"/>
            </a:pPr>
            <a:r>
              <a:rPr lang="en-US" sz="2000" dirty="0">
                <a:solidFill>
                  <a:schemeClr val="tx1"/>
                </a:solidFill>
              </a:rPr>
              <a:t>Terms are defined</a:t>
            </a:r>
          </a:p>
          <a:p>
            <a:pPr marL="342900" indent="-342900">
              <a:buFont typeface="Wingdings" charset="2"/>
              <a:buChar char="§"/>
            </a:pPr>
            <a:r>
              <a:rPr lang="en-US" sz="2000" dirty="0">
                <a:solidFill>
                  <a:schemeClr val="tx1"/>
                </a:solidFill>
              </a:rPr>
              <a:t>Semantics - relationships between terms are defined, allowing logical inference and sophisticated data queries</a:t>
            </a:r>
          </a:p>
          <a:p>
            <a:pPr marL="342900" indent="-342900">
              <a:buFont typeface="Wingdings" charset="2"/>
              <a:buChar char="§"/>
            </a:pPr>
            <a:r>
              <a:rPr lang="en-US" sz="2000" dirty="0">
                <a:solidFill>
                  <a:schemeClr val="tx1"/>
                </a:solidFill>
              </a:rPr>
              <a:t>Terms are arranged in a hierarchy</a:t>
            </a:r>
          </a:p>
          <a:p>
            <a:pPr marL="342900" indent="-342900">
              <a:buFont typeface="Wingdings" charset="2"/>
              <a:buChar char="§"/>
            </a:pPr>
            <a:r>
              <a:rPr lang="en-US" sz="2000" dirty="0">
                <a:solidFill>
                  <a:schemeClr val="tx1"/>
                </a:solidFill>
              </a:rPr>
              <a:t>Expressed in a knowledge representation language such as RDFS, OBO, or OWL</a:t>
            </a:r>
          </a:p>
        </p:txBody>
      </p:sp>
    </p:spTree>
    <p:extLst>
      <p:ext uri="{BB962C8B-B14F-4D97-AF65-F5344CB8AC3E}">
        <p14:creationId xmlns:p14="http://schemas.microsoft.com/office/powerpoint/2010/main" val="108321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1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2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2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19"/>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2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29"/>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iterate>
                                    <p:tmAbs val="0"/>
                                  </p:iterate>
                                  <p:childTnLst>
                                    <p:set>
                                      <p:cBhvr>
                                        <p:cTn id="49" fill="hold"/>
                                        <p:tgtEl>
                                          <p:spTgt spid="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p:tmAbs val="0"/>
                                  </p:iterate>
                                  <p:childTnLst>
                                    <p:set>
                                      <p:cBhvr>
                                        <p:cTn id="53" fill="hold"/>
                                        <p:tgtEl>
                                          <p:spTgt spid="30"/>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iterate>
                                    <p:tmAbs val="0"/>
                                  </p:iterate>
                                  <p:childTnLst>
                                    <p:set>
                                      <p:cBhvr>
                                        <p:cTn id="56" fill="hold"/>
                                        <p:tgtEl>
                                          <p:spTgt spid="20"/>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21"/>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p:tmAbs val="0"/>
                                  </p:iterate>
                                  <p:childTnLst>
                                    <p:set>
                                      <p:cBhvr>
                                        <p:cTn id="66" fill="hold"/>
                                        <p:tgtEl>
                                          <p:spTgt spid="22"/>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iterate>
                                    <p:tmAbs val="0"/>
                                  </p:iterate>
                                  <p:childTnLst>
                                    <p:set>
                                      <p:cBhvr>
                                        <p:cTn id="69" fill="hold"/>
                                        <p:tgtEl>
                                          <p:spTgt spid="31"/>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iterate>
                                    <p:tmAbs val="0"/>
                                  </p:iterate>
                                  <p:childTnLst>
                                    <p:set>
                                      <p:cBhvr>
                                        <p:cTn id="72" fill="hold"/>
                                        <p:tgtEl>
                                          <p:spTgt spid="23"/>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iterate>
                                    <p:tmAbs val="0"/>
                                  </p:iterate>
                                  <p:childTnLst>
                                    <p:set>
                                      <p:cBhvr>
                                        <p:cTn id="75"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4" grpId="0" animBg="1" advAuto="0"/>
      <p:bldP spid="5" grpId="0" animBg="1" advAuto="0"/>
      <p:bldP spid="6" grpId="0" animBg="1" advAuto="0"/>
      <p:bldP spid="7" grpId="0" animBg="1" advAuto="0"/>
      <p:bldP spid="8" grpId="0" animBg="1" advAuto="0"/>
      <p:bldP spid="11" grpId="0" animBg="1" advAuto="0"/>
      <p:bldP spid="15" grpId="0" animBg="1" advAuto="0"/>
      <p:bldP spid="19" grpId="0" animBg="1" advAuto="0"/>
      <p:bldP spid="20" grpId="0" animBg="1" advAuto="0"/>
      <p:bldP spid="21" grpId="0" animBg="1" advAuto="0"/>
      <p:bldP spid="22" grpId="0" animBg="1" advAuto="0"/>
      <p:bldP spid="23" grpId="0" animBg="1" advAuto="0"/>
      <p:bldP spid="24" grpId="0" animBg="1" advAuto="0"/>
      <p:bldP spid="25" grpId="0" animBg="1" advAuto="0"/>
      <p:bldP spid="26" grpId="0" animBg="1" advAuto="0"/>
      <p:bldP spid="27" grpId="0" animBg="1" advAuto="0"/>
      <p:bldP spid="28" grpId="0" animBg="1" advAuto="0"/>
      <p:bldP spid="29" grpId="0" animBg="1" advAuto="0"/>
      <p:bldP spid="30" grpId="0" animBg="1" advAuto="0"/>
      <p:bldP spid="31"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Ontologies and...</a:t>
            </a:r>
            <a:br>
              <a:rPr lang="en-US"/>
            </a:br>
            <a:r>
              <a:rPr lang="en-US"/>
              <a:t>	Controlled Vocabularies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87662874"/>
              </p:ext>
            </p:extLst>
          </p:nvPr>
        </p:nvGraphicFramePr>
        <p:xfrm>
          <a:off x="803275" y="1884363"/>
          <a:ext cx="7604125" cy="4309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203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Ontologies and...</a:t>
            </a:r>
            <a:br>
              <a:rPr lang="en-US" dirty="0"/>
            </a:br>
            <a:r>
              <a:rPr lang="en-US" dirty="0"/>
              <a:t>	Relational Databases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3474662"/>
              </p:ext>
            </p:extLst>
          </p:nvPr>
        </p:nvGraphicFramePr>
        <p:xfrm>
          <a:off x="1381796" y="2099739"/>
          <a:ext cx="6447234" cy="3177540"/>
        </p:xfrm>
        <a:graphic>
          <a:graphicData uri="http://schemas.openxmlformats.org/drawingml/2006/table">
            <a:tbl>
              <a:tblPr firstRow="1" bandRow="1">
                <a:tableStyleId>{5C22544A-7EE6-4342-B048-85BDC9FD1C3A}</a:tableStyleId>
              </a:tblPr>
              <a:tblGrid>
                <a:gridCol w="3223617">
                  <a:extLst>
                    <a:ext uri="{9D8B030D-6E8A-4147-A177-3AD203B41FA5}">
                      <a16:colId xmlns:a16="http://schemas.microsoft.com/office/drawing/2014/main" val="20000"/>
                    </a:ext>
                  </a:extLst>
                </a:gridCol>
                <a:gridCol w="3223617">
                  <a:extLst>
                    <a:ext uri="{9D8B030D-6E8A-4147-A177-3AD203B41FA5}">
                      <a16:colId xmlns:a16="http://schemas.microsoft.com/office/drawing/2014/main" val="20001"/>
                    </a:ext>
                  </a:extLst>
                </a:gridCol>
              </a:tblGrid>
              <a:tr h="278130">
                <a:tc>
                  <a:txBody>
                    <a:bodyPr/>
                    <a:lstStyle/>
                    <a:p>
                      <a:r>
                        <a:rPr lang="en-US" sz="1400" dirty="0"/>
                        <a:t>Ontology</a:t>
                      </a:r>
                    </a:p>
                  </a:txBody>
                  <a:tcPr marL="68580" marR="68580" marT="34290" marB="34290"/>
                </a:tc>
                <a:tc>
                  <a:txBody>
                    <a:bodyPr/>
                    <a:lstStyle/>
                    <a:p>
                      <a:r>
                        <a:rPr lang="en-US" sz="1400" dirty="0"/>
                        <a:t>Database</a:t>
                      </a:r>
                    </a:p>
                  </a:txBody>
                  <a:tcPr marL="68580" marR="68580" marT="34290" marB="34290"/>
                </a:tc>
                <a:extLst>
                  <a:ext uri="{0D108BD9-81ED-4DB2-BD59-A6C34878D82A}">
                    <a16:rowId xmlns:a16="http://schemas.microsoft.com/office/drawing/2014/main" val="10000"/>
                  </a:ext>
                </a:extLst>
              </a:tr>
              <a:tr h="278130">
                <a:tc>
                  <a:txBody>
                    <a:bodyPr/>
                    <a:lstStyle/>
                    <a:p>
                      <a:r>
                        <a:rPr lang="en-US" sz="1400" dirty="0"/>
                        <a:t>Shared</a:t>
                      </a:r>
                      <a:r>
                        <a:rPr lang="en-US" sz="1400" baseline="0" dirty="0"/>
                        <a:t> Understanding of Meaning</a:t>
                      </a:r>
                      <a:endParaRPr lang="en-US" sz="1400" dirty="0"/>
                    </a:p>
                  </a:txBody>
                  <a:tcPr marL="68580" marR="68580" marT="34290" marB="34290"/>
                </a:tc>
                <a:tc>
                  <a:txBody>
                    <a:bodyPr/>
                    <a:lstStyle/>
                    <a:p>
                      <a:r>
                        <a:rPr lang="en-US" sz="1400" dirty="0"/>
                        <a:t>Data</a:t>
                      </a:r>
                    </a:p>
                  </a:txBody>
                  <a:tcPr marL="68580" marR="68580" marT="34290" marB="34290"/>
                </a:tc>
                <a:extLst>
                  <a:ext uri="{0D108BD9-81ED-4DB2-BD59-A6C34878D82A}">
                    <a16:rowId xmlns:a16="http://schemas.microsoft.com/office/drawing/2014/main" val="10001"/>
                  </a:ext>
                </a:extLst>
              </a:tr>
              <a:tr h="480060">
                <a:tc>
                  <a:txBody>
                    <a:bodyPr/>
                    <a:lstStyle/>
                    <a:p>
                      <a:r>
                        <a:rPr lang="en-US" sz="1400" dirty="0"/>
                        <a:t>Interoperability, Search,</a:t>
                      </a:r>
                      <a:r>
                        <a:rPr lang="en-US" sz="1400" baseline="0" dirty="0"/>
                        <a:t> Communication</a:t>
                      </a:r>
                      <a:endParaRPr lang="en-US" sz="1400" dirty="0"/>
                    </a:p>
                  </a:txBody>
                  <a:tcPr marL="68580" marR="68580" marT="34290" marB="34290"/>
                </a:tc>
                <a:tc>
                  <a:txBody>
                    <a:bodyPr/>
                    <a:lstStyle/>
                    <a:p>
                      <a:r>
                        <a:rPr lang="en-US" sz="1400" dirty="0"/>
                        <a:t>Efficient</a:t>
                      </a:r>
                      <a:r>
                        <a:rPr lang="en-US" sz="1400" baseline="0" dirty="0"/>
                        <a:t> storage and querying of data</a:t>
                      </a:r>
                    </a:p>
                    <a:p>
                      <a:endParaRPr lang="en-US" sz="1400" baseline="0" dirty="0"/>
                    </a:p>
                  </a:txBody>
                  <a:tcPr marL="68580" marR="68580" marT="34290" marB="34290"/>
                </a:tc>
                <a:extLst>
                  <a:ext uri="{0D108BD9-81ED-4DB2-BD59-A6C34878D82A}">
                    <a16:rowId xmlns:a16="http://schemas.microsoft.com/office/drawing/2014/main" val="10002"/>
                  </a:ext>
                </a:extLst>
              </a:tr>
              <a:tr h="278130">
                <a:tc>
                  <a:txBody>
                    <a:bodyPr/>
                    <a:lstStyle/>
                    <a:p>
                      <a:r>
                        <a:rPr lang="en-US" sz="1400" dirty="0"/>
                        <a:t>Strong</a:t>
                      </a:r>
                      <a:r>
                        <a:rPr lang="en-US" sz="1400" baseline="0" dirty="0"/>
                        <a:t> focus on formal semantics</a:t>
                      </a:r>
                      <a:endParaRPr lang="en-US" sz="1400" dirty="0"/>
                    </a:p>
                  </a:txBody>
                  <a:tcPr marL="68580" marR="68580" marT="34290" marB="34290"/>
                </a:tc>
                <a:tc>
                  <a:txBody>
                    <a:bodyPr/>
                    <a:lstStyle/>
                    <a:p>
                      <a:r>
                        <a:rPr lang="en-US" sz="1400" baseline="0" dirty="0"/>
                        <a:t>Minimal focus on formal semantics</a:t>
                      </a:r>
                    </a:p>
                  </a:txBody>
                  <a:tcPr marL="68580" marR="68580" marT="34290" marB="34290"/>
                </a:tc>
                <a:extLst>
                  <a:ext uri="{0D108BD9-81ED-4DB2-BD59-A6C34878D82A}">
                    <a16:rowId xmlns:a16="http://schemas.microsoft.com/office/drawing/2014/main" val="10003"/>
                  </a:ext>
                </a:extLst>
              </a:tr>
              <a:tr h="278130">
                <a:tc>
                  <a:txBody>
                    <a:bodyPr/>
                    <a:lstStyle/>
                    <a:p>
                      <a:r>
                        <a:rPr lang="en-US" sz="1400" dirty="0"/>
                        <a:t>Taxonomies form backbone</a:t>
                      </a:r>
                    </a:p>
                  </a:txBody>
                  <a:tcPr marL="68580" marR="68580" marT="34290" marB="34290"/>
                </a:tc>
                <a:tc>
                  <a:txBody>
                    <a:bodyPr/>
                    <a:lstStyle/>
                    <a:p>
                      <a:r>
                        <a:rPr lang="en-US" sz="1400" baseline="0" dirty="0"/>
                        <a:t>No taxonomies</a:t>
                      </a:r>
                    </a:p>
                  </a:txBody>
                  <a:tcPr marL="68580" marR="68580" marT="34290" marB="34290"/>
                </a:tc>
                <a:extLst>
                  <a:ext uri="{0D108BD9-81ED-4DB2-BD59-A6C34878D82A}">
                    <a16:rowId xmlns:a16="http://schemas.microsoft.com/office/drawing/2014/main" val="10004"/>
                  </a:ext>
                </a:extLst>
              </a:tr>
              <a:tr h="278130">
                <a:tc>
                  <a:txBody>
                    <a:bodyPr/>
                    <a:lstStyle/>
                    <a:p>
                      <a:r>
                        <a:rPr lang="en-US" sz="1400" dirty="0"/>
                        <a:t>Designed for reuse</a:t>
                      </a:r>
                    </a:p>
                  </a:txBody>
                  <a:tcPr marL="68580" marR="68580" marT="34290" marB="34290"/>
                </a:tc>
                <a:tc>
                  <a:txBody>
                    <a:bodyPr/>
                    <a:lstStyle/>
                    <a:p>
                      <a:r>
                        <a:rPr lang="en-US" sz="1400" baseline="0" dirty="0"/>
                        <a:t>Schemas rarely reused</a:t>
                      </a:r>
                    </a:p>
                  </a:txBody>
                  <a:tcPr marL="68580" marR="68580" marT="34290" marB="34290"/>
                </a:tc>
                <a:extLst>
                  <a:ext uri="{0D108BD9-81ED-4DB2-BD59-A6C34878D82A}">
                    <a16:rowId xmlns:a16="http://schemas.microsoft.com/office/drawing/2014/main" val="10005"/>
                  </a:ext>
                </a:extLst>
              </a:tr>
              <a:tr h="278130">
                <a:tc>
                  <a:txBody>
                    <a:bodyPr/>
                    <a:lstStyle/>
                    <a:p>
                      <a:r>
                        <a:rPr lang="en-US" sz="1400" dirty="0"/>
                        <a:t>Designed</a:t>
                      </a:r>
                      <a:r>
                        <a:rPr lang="en-US" sz="1400" baseline="0" dirty="0"/>
                        <a:t> to evolve and change</a:t>
                      </a:r>
                      <a:endParaRPr lang="en-US" sz="1400" dirty="0"/>
                    </a:p>
                  </a:txBody>
                  <a:tcPr marL="68580" marR="68580" marT="34290" marB="34290"/>
                </a:tc>
                <a:tc>
                  <a:txBody>
                    <a:bodyPr/>
                    <a:lstStyle/>
                    <a:p>
                      <a:r>
                        <a:rPr lang="en-US" sz="1400" baseline="0" dirty="0"/>
                        <a:t>Schemas difficult to evolve and change</a:t>
                      </a:r>
                    </a:p>
                  </a:txBody>
                  <a:tcPr marL="68580" marR="68580" marT="34290" marB="34290"/>
                </a:tc>
                <a:extLst>
                  <a:ext uri="{0D108BD9-81ED-4DB2-BD59-A6C34878D82A}">
                    <a16:rowId xmlns:a16="http://schemas.microsoft.com/office/drawing/2014/main" val="10006"/>
                  </a:ext>
                </a:extLst>
              </a:tr>
              <a:tr h="685800">
                <a:tc>
                  <a:txBody>
                    <a:bodyPr/>
                    <a:lstStyle/>
                    <a:p>
                      <a:r>
                        <a:rPr lang="en-US" sz="1400" dirty="0"/>
                        <a:t>Schema</a:t>
                      </a:r>
                      <a:r>
                        <a:rPr lang="en-US" sz="1400" baseline="0" dirty="0"/>
                        <a:t> elements can be described just like data, which gives them meaning and allows inference of implicit info</a:t>
                      </a:r>
                      <a:endParaRPr lang="en-US" sz="1400" dirty="0"/>
                    </a:p>
                  </a:txBody>
                  <a:tcPr marL="68580" marR="68580" marT="34290" marB="34290"/>
                </a:tc>
                <a:tc>
                  <a:txBody>
                    <a:bodyPr/>
                    <a:lstStyle/>
                    <a:p>
                      <a:r>
                        <a:rPr lang="en-US" sz="1400" baseline="0" dirty="0"/>
                        <a:t>Schemas have no description, no meaning, and do not support inference</a:t>
                      </a:r>
                    </a:p>
                  </a:txBody>
                  <a:tcPr marL="68580" marR="68580" marT="34290" marB="34290"/>
                </a:tc>
                <a:extLst>
                  <a:ext uri="{0D108BD9-81ED-4DB2-BD59-A6C34878D82A}">
                    <a16:rowId xmlns:a16="http://schemas.microsoft.com/office/drawing/2014/main" val="10007"/>
                  </a:ext>
                </a:extLst>
              </a:tr>
              <a:tr h="278130">
                <a:tc>
                  <a:txBody>
                    <a:bodyPr/>
                    <a:lstStyle/>
                    <a:p>
                      <a:r>
                        <a:rPr lang="en-US" sz="1400" dirty="0"/>
                        <a:t>Joins in the graph (courtesy of URIs)</a:t>
                      </a:r>
                    </a:p>
                  </a:txBody>
                  <a:tcPr marL="68580" marR="68580" marT="34290" marB="34290"/>
                </a:tc>
                <a:tc>
                  <a:txBody>
                    <a:bodyPr/>
                    <a:lstStyle/>
                    <a:p>
                      <a:r>
                        <a:rPr lang="en-US" sz="1400" baseline="0" dirty="0"/>
                        <a:t>Joins happen at query time</a:t>
                      </a:r>
                    </a:p>
                  </a:txBody>
                  <a:tcPr marL="68580" marR="68580" marT="34290" marB="342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0677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Ontologies and...</a:t>
            </a:r>
            <a:br>
              <a:rPr lang="en-US" dirty="0"/>
            </a:br>
            <a:r>
              <a:rPr lang="en-US" dirty="0"/>
              <a:t>	Relational Databases</a:t>
            </a:r>
          </a:p>
        </p:txBody>
      </p:sp>
      <p:sp>
        <p:nvSpPr>
          <p:cNvPr id="5" name="Text Placeholder 4"/>
          <p:cNvSpPr>
            <a:spLocks noGrp="1"/>
          </p:cNvSpPr>
          <p:nvPr>
            <p:ph type="body" idx="1"/>
          </p:nvPr>
        </p:nvSpPr>
        <p:spPr/>
        <p:txBody>
          <a:bodyPr/>
          <a:lstStyle/>
          <a:p>
            <a:r>
              <a:rPr lang="en-US" dirty="0"/>
              <a:t>Bird table in a RDB</a:t>
            </a:r>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354547163"/>
              </p:ext>
            </p:extLst>
          </p:nvPr>
        </p:nvGraphicFramePr>
        <p:xfrm>
          <a:off x="507207" y="2909888"/>
          <a:ext cx="3138486" cy="1485900"/>
        </p:xfrm>
        <a:graphic>
          <a:graphicData uri="http://schemas.openxmlformats.org/drawingml/2006/table">
            <a:tbl>
              <a:tblPr firstRow="1" bandRow="1">
                <a:tableStyleId>{5C22544A-7EE6-4342-B048-85BDC9FD1C3A}</a:tableStyleId>
              </a:tblPr>
              <a:tblGrid>
                <a:gridCol w="1046162">
                  <a:extLst>
                    <a:ext uri="{9D8B030D-6E8A-4147-A177-3AD203B41FA5}">
                      <a16:colId xmlns:a16="http://schemas.microsoft.com/office/drawing/2014/main" val="20000"/>
                    </a:ext>
                  </a:extLst>
                </a:gridCol>
                <a:gridCol w="1046162">
                  <a:extLst>
                    <a:ext uri="{9D8B030D-6E8A-4147-A177-3AD203B41FA5}">
                      <a16:colId xmlns:a16="http://schemas.microsoft.com/office/drawing/2014/main" val="20001"/>
                    </a:ext>
                  </a:extLst>
                </a:gridCol>
                <a:gridCol w="1046162">
                  <a:extLst>
                    <a:ext uri="{9D8B030D-6E8A-4147-A177-3AD203B41FA5}">
                      <a16:colId xmlns:a16="http://schemas.microsoft.com/office/drawing/2014/main" val="20002"/>
                    </a:ext>
                  </a:extLst>
                </a:gridCol>
              </a:tblGrid>
              <a:tr h="278130">
                <a:tc>
                  <a:txBody>
                    <a:bodyPr/>
                    <a:lstStyle/>
                    <a:p>
                      <a:r>
                        <a:rPr lang="en-US" sz="1400" dirty="0"/>
                        <a:t>Name</a:t>
                      </a:r>
                    </a:p>
                  </a:txBody>
                  <a:tcPr marL="68580" marR="68580" marT="34290" marB="34290"/>
                </a:tc>
                <a:tc>
                  <a:txBody>
                    <a:bodyPr/>
                    <a:lstStyle/>
                    <a:p>
                      <a:r>
                        <a:rPr lang="en-US" sz="1400" dirty="0"/>
                        <a:t>Location</a:t>
                      </a:r>
                    </a:p>
                  </a:txBody>
                  <a:tcPr marL="68580" marR="68580" marT="34290" marB="34290"/>
                </a:tc>
                <a:tc>
                  <a:txBody>
                    <a:bodyPr/>
                    <a:lstStyle/>
                    <a:p>
                      <a:r>
                        <a:rPr lang="en-US" sz="1400" dirty="0"/>
                        <a:t>Colors</a:t>
                      </a:r>
                    </a:p>
                  </a:txBody>
                  <a:tcPr marL="68580" marR="68580" marT="34290" marB="34290"/>
                </a:tc>
                <a:extLst>
                  <a:ext uri="{0D108BD9-81ED-4DB2-BD59-A6C34878D82A}">
                    <a16:rowId xmlns:a16="http://schemas.microsoft.com/office/drawing/2014/main" val="10000"/>
                  </a:ext>
                </a:extLst>
              </a:tr>
              <a:tr h="480060">
                <a:tc>
                  <a:txBody>
                    <a:bodyPr/>
                    <a:lstStyle/>
                    <a:p>
                      <a:r>
                        <a:rPr lang="en-US" sz="1400" dirty="0"/>
                        <a:t>American</a:t>
                      </a:r>
                      <a:r>
                        <a:rPr lang="en-US" sz="1400" baseline="0" dirty="0"/>
                        <a:t> Robin</a:t>
                      </a:r>
                      <a:endParaRPr lang="en-US" sz="1400" dirty="0"/>
                    </a:p>
                  </a:txBody>
                  <a:tcPr marL="68580" marR="68580" marT="34290" marB="34290"/>
                </a:tc>
                <a:tc>
                  <a:txBody>
                    <a:bodyPr/>
                    <a:lstStyle/>
                    <a:p>
                      <a:r>
                        <a:rPr lang="en-US" sz="1400" dirty="0"/>
                        <a:t>North America</a:t>
                      </a:r>
                    </a:p>
                  </a:txBody>
                  <a:tcPr marL="68580" marR="68580" marT="34290" marB="34290"/>
                </a:tc>
                <a:tc>
                  <a:txBody>
                    <a:bodyPr/>
                    <a:lstStyle/>
                    <a:p>
                      <a:r>
                        <a:rPr lang="en-US" sz="1400" dirty="0"/>
                        <a:t>Brown, Red</a:t>
                      </a:r>
                    </a:p>
                  </a:txBody>
                  <a:tcPr marL="68580" marR="68580" marT="34290" marB="34290"/>
                </a:tc>
                <a:extLst>
                  <a:ext uri="{0D108BD9-81ED-4DB2-BD59-A6C34878D82A}">
                    <a16:rowId xmlns:a16="http://schemas.microsoft.com/office/drawing/2014/main" val="10001"/>
                  </a:ext>
                </a:extLst>
              </a:tr>
              <a:tr h="685800">
                <a:tc>
                  <a:txBody>
                    <a:bodyPr/>
                    <a:lstStyle/>
                    <a:p>
                      <a:r>
                        <a:rPr lang="en-US" sz="1400" dirty="0"/>
                        <a:t>Steller's Jay</a:t>
                      </a:r>
                    </a:p>
                  </a:txBody>
                  <a:tcPr marL="68580" marR="68580" marT="34290" marB="34290"/>
                </a:tc>
                <a:tc>
                  <a:txBody>
                    <a:bodyPr/>
                    <a:lstStyle/>
                    <a:p>
                      <a:r>
                        <a:rPr lang="en-US" sz="1400" dirty="0"/>
                        <a:t>Western North America</a:t>
                      </a:r>
                    </a:p>
                  </a:txBody>
                  <a:tcPr marL="68580" marR="68580" marT="34290" marB="34290"/>
                </a:tc>
                <a:tc>
                  <a:txBody>
                    <a:bodyPr/>
                    <a:lstStyle/>
                    <a:p>
                      <a:r>
                        <a:rPr lang="en-US" sz="1400" dirty="0"/>
                        <a:t>Blue,</a:t>
                      </a:r>
                      <a:r>
                        <a:rPr lang="en-US" sz="1400" baseline="0" dirty="0"/>
                        <a:t> Black</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sp>
        <p:nvSpPr>
          <p:cNvPr id="7" name="Text Placeholder 6"/>
          <p:cNvSpPr>
            <a:spLocks noGrp="1"/>
          </p:cNvSpPr>
          <p:nvPr>
            <p:ph type="body" sz="quarter" idx="3"/>
          </p:nvPr>
        </p:nvSpPr>
        <p:spPr/>
        <p:txBody>
          <a:bodyPr/>
          <a:lstStyle/>
          <a:p>
            <a:r>
              <a:rPr lang="en-US" dirty="0"/>
              <a:t>Bird ontology and data</a:t>
            </a:r>
          </a:p>
        </p:txBody>
      </p:sp>
      <p:sp>
        <p:nvSpPr>
          <p:cNvPr id="8" name="Content Placeholder 7"/>
          <p:cNvSpPr>
            <a:spLocks noGrp="1"/>
          </p:cNvSpPr>
          <p:nvPr>
            <p:ph sz="quarter" idx="4"/>
          </p:nvPr>
        </p:nvSpPr>
        <p:spPr/>
        <p:txBody>
          <a:bodyPr>
            <a:normAutofit lnSpcReduction="10000"/>
          </a:bodyPr>
          <a:lstStyle/>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isA</a:t>
            </a:r>
            <a:r>
              <a:rPr lang="en-US" sz="1400" dirty="0">
                <a:latin typeface="Monaco" charset="0"/>
                <a:ea typeface="Monaco" charset="0"/>
                <a:cs typeface="Monaco" charset="0"/>
              </a:rPr>
              <a:t> Animal</a:t>
            </a:r>
          </a:p>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hasPart</a:t>
            </a:r>
            <a:r>
              <a:rPr lang="en-US" sz="1400" dirty="0">
                <a:latin typeface="Monaco" charset="0"/>
                <a:ea typeface="Monaco" charset="0"/>
                <a:cs typeface="Monaco" charset="0"/>
              </a:rPr>
              <a:t> Wing</a:t>
            </a:r>
          </a:p>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hasPart</a:t>
            </a:r>
            <a:r>
              <a:rPr lang="en-US" sz="1400" dirty="0">
                <a:latin typeface="Monaco" charset="0"/>
                <a:ea typeface="Monaco" charset="0"/>
                <a:cs typeface="Monaco" charset="0"/>
              </a:rPr>
              <a:t> Beak</a:t>
            </a:r>
          </a:p>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hasPart</a:t>
            </a:r>
            <a:r>
              <a:rPr lang="en-US" sz="1400" dirty="0">
                <a:latin typeface="Monaco" charset="0"/>
                <a:ea typeface="Monaco" charset="0"/>
                <a:cs typeface="Monaco" charset="0"/>
              </a:rPr>
              <a:t> Feather</a:t>
            </a:r>
          </a:p>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hasQuality</a:t>
            </a:r>
            <a:r>
              <a:rPr lang="en-US" sz="1400" dirty="0">
                <a:latin typeface="Monaco" charset="0"/>
                <a:ea typeface="Monaco" charset="0"/>
                <a:cs typeface="Monaco" charset="0"/>
              </a:rPr>
              <a:t> </a:t>
            </a:r>
            <a:r>
              <a:rPr lang="en-US" sz="1400" dirty="0" err="1">
                <a:latin typeface="Monaco" charset="0"/>
                <a:ea typeface="Monaco" charset="0"/>
                <a:cs typeface="Monaco" charset="0"/>
              </a:rPr>
              <a:t>WarmBlooded</a:t>
            </a:r>
            <a:endParaRPr lang="en-US" sz="1400" dirty="0">
              <a:latin typeface="Monaco" charset="0"/>
              <a:ea typeface="Monaco" charset="0"/>
              <a:cs typeface="Monaco" charset="0"/>
            </a:endParaRPr>
          </a:p>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reproducesVia</a:t>
            </a:r>
            <a:r>
              <a:rPr lang="en-US" sz="1400" dirty="0">
                <a:latin typeface="Monaco" charset="0"/>
                <a:ea typeface="Monaco" charset="0"/>
                <a:cs typeface="Monaco" charset="0"/>
              </a:rPr>
              <a:t> </a:t>
            </a:r>
            <a:r>
              <a:rPr lang="en-US" sz="1400" dirty="0" err="1">
                <a:latin typeface="Monaco" charset="0"/>
                <a:ea typeface="Monaco" charset="0"/>
                <a:cs typeface="Monaco" charset="0"/>
              </a:rPr>
              <a:t>HardShellEgg</a:t>
            </a:r>
            <a:endParaRPr lang="en-US" sz="1400" dirty="0">
              <a:latin typeface="Monaco" charset="0"/>
              <a:ea typeface="Monaco" charset="0"/>
              <a:cs typeface="Monaco" charset="0"/>
            </a:endParaRPr>
          </a:p>
          <a:p>
            <a:pPr marL="0" indent="0" defTabSz="685800">
              <a:spcBef>
                <a:spcPts val="0"/>
              </a:spcBef>
              <a:buNone/>
            </a:pPr>
            <a:endParaRPr lang="en-US" sz="1400" dirty="0">
              <a:latin typeface="Monaco" charset="0"/>
              <a:ea typeface="Monaco" charset="0"/>
              <a:cs typeface="Monaco" charset="0"/>
            </a:endParaRPr>
          </a:p>
          <a:p>
            <a:pPr marL="0" indent="0" defTabSz="685800">
              <a:spcBef>
                <a:spcPts val="0"/>
              </a:spcBef>
              <a:buNone/>
            </a:pPr>
            <a:r>
              <a:rPr lang="en-US" sz="1400" b="1" dirty="0" err="1">
                <a:latin typeface="Monaco" charset="0"/>
                <a:ea typeface="Monaco" charset="0"/>
                <a:cs typeface="Monaco" charset="0"/>
              </a:rPr>
              <a:t>AmRobin</a:t>
            </a:r>
            <a:r>
              <a:rPr lang="en-US" sz="1400" b="1" dirty="0">
                <a:latin typeface="Monaco" charset="0"/>
                <a:ea typeface="Monaco" charset="0"/>
                <a:cs typeface="Monaco" charset="0"/>
              </a:rPr>
              <a:t> </a:t>
            </a:r>
            <a:r>
              <a:rPr lang="en-US" sz="1400" b="1" dirty="0" err="1">
                <a:latin typeface="Monaco" charset="0"/>
                <a:ea typeface="Monaco" charset="0"/>
                <a:cs typeface="Monaco" charset="0"/>
              </a:rPr>
              <a:t>isA</a:t>
            </a:r>
            <a:r>
              <a:rPr lang="en-US" sz="1400" b="1" dirty="0">
                <a:latin typeface="Monaco" charset="0"/>
                <a:ea typeface="Monaco" charset="0"/>
                <a:cs typeface="Monaco" charset="0"/>
              </a:rPr>
              <a:t> Bird</a:t>
            </a:r>
          </a:p>
          <a:p>
            <a:pPr marL="0" indent="0" defTabSz="685800">
              <a:spcBef>
                <a:spcPts val="0"/>
              </a:spcBef>
              <a:buNone/>
            </a:pPr>
            <a:r>
              <a:rPr lang="en-US" sz="1400" dirty="0" err="1">
                <a:latin typeface="Monaco" charset="0"/>
                <a:ea typeface="Monaco" charset="0"/>
                <a:cs typeface="Monaco" charset="0"/>
              </a:rPr>
              <a:t>AmRobin</a:t>
            </a:r>
            <a:r>
              <a:rPr lang="en-US" sz="1400" dirty="0">
                <a:latin typeface="Monaco" charset="0"/>
                <a:ea typeface="Monaco" charset="0"/>
                <a:cs typeface="Monaco" charset="0"/>
              </a:rPr>
              <a:t> </a:t>
            </a:r>
            <a:r>
              <a:rPr lang="en-US" sz="1400" dirty="0" err="1">
                <a:latin typeface="Monaco" charset="0"/>
                <a:ea typeface="Monaco" charset="0"/>
                <a:cs typeface="Monaco" charset="0"/>
              </a:rPr>
              <a:t>hasLocation</a:t>
            </a:r>
            <a:r>
              <a:rPr lang="en-US" sz="1400" dirty="0">
                <a:latin typeface="Monaco" charset="0"/>
                <a:ea typeface="Monaco" charset="0"/>
                <a:cs typeface="Monaco" charset="0"/>
              </a:rPr>
              <a:t> </a:t>
            </a:r>
            <a:r>
              <a:rPr lang="en-US" sz="1400" dirty="0" err="1">
                <a:latin typeface="Monaco" charset="0"/>
                <a:ea typeface="Monaco" charset="0"/>
                <a:cs typeface="Monaco" charset="0"/>
              </a:rPr>
              <a:t>NorthAmerica</a:t>
            </a:r>
            <a:endParaRPr lang="en-US" sz="1400" dirty="0">
              <a:latin typeface="Monaco" charset="0"/>
              <a:ea typeface="Monaco" charset="0"/>
              <a:cs typeface="Monaco" charset="0"/>
            </a:endParaRPr>
          </a:p>
          <a:p>
            <a:pPr marL="0" indent="0" defTabSz="685800">
              <a:spcBef>
                <a:spcPts val="0"/>
              </a:spcBef>
              <a:buNone/>
            </a:pPr>
            <a:r>
              <a:rPr lang="en-US" sz="1400" dirty="0" err="1">
                <a:latin typeface="Monaco" charset="0"/>
                <a:ea typeface="Monaco" charset="0"/>
                <a:cs typeface="Monaco" charset="0"/>
              </a:rPr>
              <a:t>AmRobin</a:t>
            </a:r>
            <a:r>
              <a:rPr lang="en-US" sz="1400" dirty="0">
                <a:latin typeface="Monaco" charset="0"/>
                <a:ea typeface="Monaco" charset="0"/>
                <a:cs typeface="Monaco" charset="0"/>
              </a:rPr>
              <a:t> </a:t>
            </a:r>
            <a:r>
              <a:rPr lang="en-US" sz="1400" dirty="0" err="1">
                <a:latin typeface="Monaco" charset="0"/>
                <a:ea typeface="Monaco" charset="0"/>
                <a:cs typeface="Monaco" charset="0"/>
              </a:rPr>
              <a:t>hasColor</a:t>
            </a:r>
            <a:r>
              <a:rPr lang="en-US" sz="1400" dirty="0">
                <a:latin typeface="Monaco" charset="0"/>
                <a:ea typeface="Monaco" charset="0"/>
                <a:cs typeface="Monaco" charset="0"/>
              </a:rPr>
              <a:t> Brown</a:t>
            </a:r>
          </a:p>
          <a:p>
            <a:pPr marL="0" indent="0" defTabSz="685800">
              <a:spcBef>
                <a:spcPts val="0"/>
              </a:spcBef>
              <a:buNone/>
            </a:pPr>
            <a:r>
              <a:rPr lang="en-US" sz="1400" dirty="0" err="1">
                <a:latin typeface="Monaco" charset="0"/>
                <a:ea typeface="Monaco" charset="0"/>
                <a:cs typeface="Monaco" charset="0"/>
              </a:rPr>
              <a:t>AmRobin</a:t>
            </a:r>
            <a:r>
              <a:rPr lang="en-US" sz="1400" dirty="0">
                <a:latin typeface="Monaco" charset="0"/>
                <a:ea typeface="Monaco" charset="0"/>
                <a:cs typeface="Monaco" charset="0"/>
              </a:rPr>
              <a:t> </a:t>
            </a:r>
            <a:r>
              <a:rPr lang="en-US" sz="1400" dirty="0" err="1">
                <a:latin typeface="Monaco" charset="0"/>
                <a:ea typeface="Monaco" charset="0"/>
                <a:cs typeface="Monaco" charset="0"/>
              </a:rPr>
              <a:t>hasColor</a:t>
            </a:r>
            <a:r>
              <a:rPr lang="en-US" sz="1400" dirty="0">
                <a:latin typeface="Monaco" charset="0"/>
                <a:ea typeface="Monaco" charset="0"/>
                <a:cs typeface="Monaco" charset="0"/>
              </a:rPr>
              <a:t> Red</a:t>
            </a:r>
            <a:br>
              <a:rPr lang="en-US" sz="1400" dirty="0">
                <a:latin typeface="Monaco" charset="0"/>
                <a:ea typeface="Monaco" charset="0"/>
                <a:cs typeface="Monaco" charset="0"/>
              </a:rPr>
            </a:br>
            <a:endParaRPr lang="en-US" sz="1400" b="1" dirty="0">
              <a:latin typeface="Monaco" charset="0"/>
              <a:ea typeface="Monaco" charset="0"/>
              <a:cs typeface="Monaco" charset="0"/>
            </a:endParaRPr>
          </a:p>
          <a:p>
            <a:pPr marL="0" indent="0" defTabSz="685800">
              <a:spcBef>
                <a:spcPts val="0"/>
              </a:spcBef>
              <a:buNone/>
            </a:pPr>
            <a:r>
              <a:rPr lang="en-US" sz="1400" b="1" dirty="0" err="1">
                <a:latin typeface="Monaco" charset="0"/>
                <a:ea typeface="Monaco" charset="0"/>
                <a:cs typeface="Monaco" charset="0"/>
              </a:rPr>
              <a:t>StellersJay</a:t>
            </a:r>
            <a:r>
              <a:rPr lang="en-US" sz="1400" b="1" dirty="0">
                <a:latin typeface="Monaco" charset="0"/>
                <a:ea typeface="Monaco" charset="0"/>
                <a:cs typeface="Monaco" charset="0"/>
              </a:rPr>
              <a:t> </a:t>
            </a:r>
            <a:r>
              <a:rPr lang="en-US" sz="1400" b="1" dirty="0" err="1">
                <a:latin typeface="Monaco" charset="0"/>
                <a:ea typeface="Monaco" charset="0"/>
                <a:cs typeface="Monaco" charset="0"/>
              </a:rPr>
              <a:t>isA</a:t>
            </a:r>
            <a:r>
              <a:rPr lang="en-US" sz="1400" b="1" dirty="0">
                <a:latin typeface="Monaco" charset="0"/>
                <a:ea typeface="Monaco" charset="0"/>
                <a:cs typeface="Monaco" charset="0"/>
              </a:rPr>
              <a:t> Bird</a:t>
            </a:r>
          </a:p>
          <a:p>
            <a:pPr marL="0" indent="0" defTabSz="685800">
              <a:spcBef>
                <a:spcPts val="0"/>
              </a:spcBef>
              <a:buNone/>
            </a:pPr>
            <a:r>
              <a:rPr lang="en-US" sz="1400" dirty="0" err="1">
                <a:latin typeface="Monaco" charset="0"/>
                <a:ea typeface="Monaco" charset="0"/>
                <a:cs typeface="Monaco" charset="0"/>
              </a:rPr>
              <a:t>StellersJay</a:t>
            </a:r>
            <a:r>
              <a:rPr lang="en-US" sz="1400" dirty="0">
                <a:latin typeface="Monaco" charset="0"/>
                <a:ea typeface="Monaco" charset="0"/>
                <a:cs typeface="Monaco" charset="0"/>
              </a:rPr>
              <a:t> </a:t>
            </a:r>
            <a:r>
              <a:rPr lang="en-US" sz="1400" dirty="0" err="1">
                <a:latin typeface="Monaco" charset="0"/>
                <a:ea typeface="Monaco" charset="0"/>
                <a:cs typeface="Monaco" charset="0"/>
              </a:rPr>
              <a:t>hasLocation</a:t>
            </a:r>
            <a:r>
              <a:rPr lang="en-US" sz="1400" dirty="0">
                <a:latin typeface="Monaco" charset="0"/>
                <a:ea typeface="Monaco" charset="0"/>
                <a:cs typeface="Monaco" charset="0"/>
              </a:rPr>
              <a:t> </a:t>
            </a:r>
            <a:r>
              <a:rPr lang="en-US" sz="1400" dirty="0" err="1">
                <a:latin typeface="Monaco" charset="0"/>
                <a:ea typeface="Monaco" charset="0"/>
                <a:cs typeface="Monaco" charset="0"/>
              </a:rPr>
              <a:t>WesternNorthAmerica</a:t>
            </a:r>
            <a:endParaRPr lang="en-US" sz="1400" dirty="0">
              <a:latin typeface="Monaco" charset="0"/>
              <a:ea typeface="Monaco" charset="0"/>
              <a:cs typeface="Monaco" charset="0"/>
            </a:endParaRPr>
          </a:p>
          <a:p>
            <a:pPr marL="0" indent="0" defTabSz="685800">
              <a:spcBef>
                <a:spcPts val="0"/>
              </a:spcBef>
              <a:buNone/>
            </a:pPr>
            <a:r>
              <a:rPr lang="en-US" sz="1400" dirty="0" err="1">
                <a:latin typeface="Monaco" charset="0"/>
                <a:ea typeface="Monaco" charset="0"/>
                <a:cs typeface="Monaco" charset="0"/>
              </a:rPr>
              <a:t>StellersJay</a:t>
            </a:r>
            <a:r>
              <a:rPr lang="en-US" sz="1400" dirty="0">
                <a:latin typeface="Monaco" charset="0"/>
                <a:ea typeface="Monaco" charset="0"/>
                <a:cs typeface="Monaco" charset="0"/>
              </a:rPr>
              <a:t> </a:t>
            </a:r>
            <a:r>
              <a:rPr lang="en-US" sz="1400" dirty="0" err="1">
                <a:latin typeface="Monaco" charset="0"/>
                <a:ea typeface="Monaco" charset="0"/>
                <a:cs typeface="Monaco" charset="0"/>
              </a:rPr>
              <a:t>hasColor</a:t>
            </a:r>
            <a:r>
              <a:rPr lang="en-US" sz="1400" dirty="0">
                <a:latin typeface="Monaco" charset="0"/>
                <a:ea typeface="Monaco" charset="0"/>
                <a:cs typeface="Monaco" charset="0"/>
              </a:rPr>
              <a:t> Blue</a:t>
            </a:r>
          </a:p>
          <a:p>
            <a:pPr marL="0" indent="0" defTabSz="685800">
              <a:spcBef>
                <a:spcPts val="0"/>
              </a:spcBef>
              <a:buNone/>
            </a:pPr>
            <a:r>
              <a:rPr lang="en-US" sz="1400" dirty="0" err="1">
                <a:latin typeface="Monaco" charset="0"/>
                <a:ea typeface="Monaco" charset="0"/>
                <a:cs typeface="Monaco" charset="0"/>
              </a:rPr>
              <a:t>StellersJay</a:t>
            </a:r>
            <a:r>
              <a:rPr lang="en-US" sz="1400" dirty="0">
                <a:latin typeface="Monaco" charset="0"/>
                <a:ea typeface="Monaco" charset="0"/>
                <a:cs typeface="Monaco" charset="0"/>
              </a:rPr>
              <a:t> </a:t>
            </a:r>
            <a:r>
              <a:rPr lang="en-US" sz="1400" dirty="0" err="1">
                <a:latin typeface="Monaco" charset="0"/>
                <a:ea typeface="Monaco" charset="0"/>
                <a:cs typeface="Monaco" charset="0"/>
              </a:rPr>
              <a:t>hasColor</a:t>
            </a:r>
            <a:r>
              <a:rPr lang="en-US" sz="1400" dirty="0">
                <a:latin typeface="Monaco" charset="0"/>
                <a:ea typeface="Monaco" charset="0"/>
                <a:cs typeface="Monaco" charset="0"/>
              </a:rPr>
              <a:t> Black</a:t>
            </a:r>
          </a:p>
        </p:txBody>
      </p:sp>
    </p:spTree>
    <p:extLst>
      <p:ext uri="{BB962C8B-B14F-4D97-AF65-F5344CB8AC3E}">
        <p14:creationId xmlns:p14="http://schemas.microsoft.com/office/powerpoint/2010/main" val="248466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Inferencing implicit data</a:t>
            </a:r>
          </a:p>
        </p:txBody>
      </p:sp>
      <p:sp>
        <p:nvSpPr>
          <p:cNvPr id="5" name="Text Placeholder 4"/>
          <p:cNvSpPr>
            <a:spLocks noGrp="1"/>
          </p:cNvSpPr>
          <p:nvPr>
            <p:ph type="body" idx="1"/>
          </p:nvPr>
        </p:nvSpPr>
        <p:spPr/>
        <p:txBody>
          <a:bodyPr/>
          <a:lstStyle/>
          <a:p>
            <a:r>
              <a:rPr lang="en-US" dirty="0"/>
              <a:t>Asserted Triples</a:t>
            </a:r>
          </a:p>
        </p:txBody>
      </p:sp>
      <p:sp>
        <p:nvSpPr>
          <p:cNvPr id="3" name="Content Placeholder 2">
            <a:extLst>
              <a:ext uri="{FF2B5EF4-FFF2-40B4-BE49-F238E27FC236}">
                <a16:creationId xmlns:a16="http://schemas.microsoft.com/office/drawing/2014/main" id="{6AEA2219-FAC1-4F46-B535-A1BB80248AE9}"/>
              </a:ext>
            </a:extLst>
          </p:cNvPr>
          <p:cNvSpPr>
            <a:spLocks noGrp="1"/>
          </p:cNvSpPr>
          <p:nvPr>
            <p:ph sz="half" idx="2"/>
          </p:nvPr>
        </p:nvSpPr>
        <p:spPr/>
        <p:txBody>
          <a:bodyPr>
            <a:noAutofit/>
          </a:bodyPr>
          <a:lstStyle/>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isA</a:t>
            </a:r>
            <a:r>
              <a:rPr lang="en-US" sz="1400" dirty="0">
                <a:latin typeface="Monaco" charset="0"/>
                <a:ea typeface="Monaco" charset="0"/>
                <a:cs typeface="Monaco" charset="0"/>
              </a:rPr>
              <a:t> Animal</a:t>
            </a:r>
          </a:p>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hasPart</a:t>
            </a:r>
            <a:r>
              <a:rPr lang="en-US" sz="1400" dirty="0">
                <a:latin typeface="Monaco" charset="0"/>
                <a:ea typeface="Monaco" charset="0"/>
                <a:cs typeface="Monaco" charset="0"/>
              </a:rPr>
              <a:t> Wing</a:t>
            </a:r>
          </a:p>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hasPart</a:t>
            </a:r>
            <a:r>
              <a:rPr lang="en-US" sz="1400" dirty="0">
                <a:latin typeface="Monaco" charset="0"/>
                <a:ea typeface="Monaco" charset="0"/>
                <a:cs typeface="Monaco" charset="0"/>
              </a:rPr>
              <a:t> Beak</a:t>
            </a:r>
          </a:p>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hasPart</a:t>
            </a:r>
            <a:r>
              <a:rPr lang="en-US" sz="1400" dirty="0">
                <a:latin typeface="Monaco" charset="0"/>
                <a:ea typeface="Monaco" charset="0"/>
                <a:cs typeface="Monaco" charset="0"/>
              </a:rPr>
              <a:t> Feather</a:t>
            </a:r>
          </a:p>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hasQuality</a:t>
            </a:r>
            <a:r>
              <a:rPr lang="en-US" sz="1400" dirty="0">
                <a:latin typeface="Monaco" charset="0"/>
                <a:ea typeface="Monaco" charset="0"/>
                <a:cs typeface="Monaco" charset="0"/>
              </a:rPr>
              <a:t> </a:t>
            </a:r>
            <a:r>
              <a:rPr lang="en-US" sz="1400" dirty="0" err="1">
                <a:latin typeface="Monaco" charset="0"/>
                <a:ea typeface="Monaco" charset="0"/>
                <a:cs typeface="Monaco" charset="0"/>
              </a:rPr>
              <a:t>WarmBlooded</a:t>
            </a:r>
            <a:endParaRPr lang="en-US" sz="1400" dirty="0">
              <a:latin typeface="Monaco" charset="0"/>
              <a:ea typeface="Monaco" charset="0"/>
              <a:cs typeface="Monaco" charset="0"/>
            </a:endParaRPr>
          </a:p>
          <a:p>
            <a:pPr marL="0" indent="0" defTabSz="685800">
              <a:spcBef>
                <a:spcPts val="0"/>
              </a:spcBef>
              <a:buNone/>
            </a:pPr>
            <a:r>
              <a:rPr lang="en-US" sz="1400" dirty="0">
                <a:latin typeface="Monaco" charset="0"/>
                <a:ea typeface="Monaco" charset="0"/>
                <a:cs typeface="Monaco" charset="0"/>
              </a:rPr>
              <a:t>Bird </a:t>
            </a:r>
            <a:r>
              <a:rPr lang="en-US" sz="1400" dirty="0" err="1">
                <a:latin typeface="Monaco" charset="0"/>
                <a:ea typeface="Monaco" charset="0"/>
                <a:cs typeface="Monaco" charset="0"/>
              </a:rPr>
              <a:t>reproducesVia</a:t>
            </a:r>
            <a:r>
              <a:rPr lang="en-US" sz="1400" dirty="0">
                <a:latin typeface="Monaco" charset="0"/>
                <a:ea typeface="Monaco" charset="0"/>
                <a:cs typeface="Monaco" charset="0"/>
              </a:rPr>
              <a:t> </a:t>
            </a:r>
            <a:r>
              <a:rPr lang="en-US" sz="1400" dirty="0" err="1">
                <a:latin typeface="Monaco" charset="0"/>
                <a:ea typeface="Monaco" charset="0"/>
                <a:cs typeface="Monaco" charset="0"/>
              </a:rPr>
              <a:t>HardShellEgg</a:t>
            </a:r>
            <a:endParaRPr lang="en-US" sz="1400" dirty="0">
              <a:latin typeface="Monaco" charset="0"/>
              <a:ea typeface="Monaco" charset="0"/>
              <a:cs typeface="Monaco" charset="0"/>
            </a:endParaRPr>
          </a:p>
          <a:p>
            <a:pPr marL="0" indent="0" defTabSz="685800">
              <a:spcBef>
                <a:spcPts val="0"/>
              </a:spcBef>
              <a:buNone/>
            </a:pPr>
            <a:endParaRPr lang="en-US" sz="1400" dirty="0">
              <a:latin typeface="Monaco" charset="0"/>
              <a:ea typeface="Monaco" charset="0"/>
              <a:cs typeface="Monaco" charset="0"/>
            </a:endParaRPr>
          </a:p>
          <a:p>
            <a:pPr marL="0" indent="0" defTabSz="685800">
              <a:spcBef>
                <a:spcPts val="0"/>
              </a:spcBef>
              <a:buNone/>
            </a:pPr>
            <a:r>
              <a:rPr lang="en-US" sz="1400" b="1" dirty="0" err="1">
                <a:latin typeface="Monaco" charset="0"/>
                <a:ea typeface="Monaco" charset="0"/>
                <a:cs typeface="Monaco" charset="0"/>
              </a:rPr>
              <a:t>AmRobin</a:t>
            </a:r>
            <a:r>
              <a:rPr lang="en-US" sz="1400" b="1" dirty="0">
                <a:latin typeface="Monaco" charset="0"/>
                <a:ea typeface="Monaco" charset="0"/>
                <a:cs typeface="Monaco" charset="0"/>
              </a:rPr>
              <a:t> </a:t>
            </a:r>
            <a:r>
              <a:rPr lang="en-US" sz="1400" b="1" dirty="0" err="1">
                <a:latin typeface="Monaco" charset="0"/>
                <a:ea typeface="Monaco" charset="0"/>
                <a:cs typeface="Monaco" charset="0"/>
              </a:rPr>
              <a:t>isA</a:t>
            </a:r>
            <a:r>
              <a:rPr lang="en-US" sz="1400" b="1" dirty="0">
                <a:latin typeface="Monaco" charset="0"/>
                <a:ea typeface="Monaco" charset="0"/>
                <a:cs typeface="Monaco" charset="0"/>
              </a:rPr>
              <a:t> Bird</a:t>
            </a:r>
          </a:p>
          <a:p>
            <a:pPr marL="0" indent="0" defTabSz="685800">
              <a:spcBef>
                <a:spcPts val="0"/>
              </a:spcBef>
              <a:buNone/>
            </a:pPr>
            <a:r>
              <a:rPr lang="en-US" sz="1400" dirty="0" err="1">
                <a:latin typeface="Monaco" charset="0"/>
                <a:ea typeface="Monaco" charset="0"/>
                <a:cs typeface="Monaco" charset="0"/>
              </a:rPr>
              <a:t>AmRobin</a:t>
            </a:r>
            <a:r>
              <a:rPr lang="en-US" sz="1400" dirty="0">
                <a:latin typeface="Monaco" charset="0"/>
                <a:ea typeface="Monaco" charset="0"/>
                <a:cs typeface="Monaco" charset="0"/>
              </a:rPr>
              <a:t> </a:t>
            </a:r>
            <a:r>
              <a:rPr lang="en-US" sz="1400" dirty="0" err="1">
                <a:latin typeface="Monaco" charset="0"/>
                <a:ea typeface="Monaco" charset="0"/>
                <a:cs typeface="Monaco" charset="0"/>
              </a:rPr>
              <a:t>hasLocation</a:t>
            </a:r>
            <a:r>
              <a:rPr lang="en-US" sz="1400" dirty="0">
                <a:latin typeface="Monaco" charset="0"/>
                <a:ea typeface="Monaco" charset="0"/>
                <a:cs typeface="Monaco" charset="0"/>
              </a:rPr>
              <a:t> </a:t>
            </a:r>
            <a:r>
              <a:rPr lang="en-US" sz="1400" dirty="0" err="1">
                <a:latin typeface="Monaco" charset="0"/>
                <a:ea typeface="Monaco" charset="0"/>
                <a:cs typeface="Monaco" charset="0"/>
              </a:rPr>
              <a:t>NorthAmerica</a:t>
            </a:r>
            <a:endParaRPr lang="en-US" sz="1400" dirty="0">
              <a:latin typeface="Monaco" charset="0"/>
              <a:ea typeface="Monaco" charset="0"/>
              <a:cs typeface="Monaco" charset="0"/>
            </a:endParaRPr>
          </a:p>
          <a:p>
            <a:pPr marL="0" indent="0" defTabSz="685800">
              <a:spcBef>
                <a:spcPts val="0"/>
              </a:spcBef>
              <a:buNone/>
            </a:pPr>
            <a:r>
              <a:rPr lang="en-US" sz="1400" dirty="0" err="1">
                <a:latin typeface="Monaco" charset="0"/>
                <a:ea typeface="Monaco" charset="0"/>
                <a:cs typeface="Monaco" charset="0"/>
              </a:rPr>
              <a:t>AmRobin</a:t>
            </a:r>
            <a:r>
              <a:rPr lang="en-US" sz="1400" dirty="0">
                <a:latin typeface="Monaco" charset="0"/>
                <a:ea typeface="Monaco" charset="0"/>
                <a:cs typeface="Monaco" charset="0"/>
              </a:rPr>
              <a:t> </a:t>
            </a:r>
            <a:r>
              <a:rPr lang="en-US" sz="1400" dirty="0" err="1">
                <a:latin typeface="Monaco" charset="0"/>
                <a:ea typeface="Monaco" charset="0"/>
                <a:cs typeface="Monaco" charset="0"/>
              </a:rPr>
              <a:t>hasColor</a:t>
            </a:r>
            <a:r>
              <a:rPr lang="en-US" sz="1400" dirty="0">
                <a:latin typeface="Monaco" charset="0"/>
                <a:ea typeface="Monaco" charset="0"/>
                <a:cs typeface="Monaco" charset="0"/>
              </a:rPr>
              <a:t> Brown</a:t>
            </a:r>
          </a:p>
          <a:p>
            <a:pPr marL="0" indent="0" defTabSz="685800">
              <a:spcBef>
                <a:spcPts val="0"/>
              </a:spcBef>
              <a:buNone/>
            </a:pPr>
            <a:r>
              <a:rPr lang="en-US" sz="1400" dirty="0" err="1">
                <a:latin typeface="Monaco" charset="0"/>
                <a:ea typeface="Monaco" charset="0"/>
                <a:cs typeface="Monaco" charset="0"/>
              </a:rPr>
              <a:t>AmRobin</a:t>
            </a:r>
            <a:r>
              <a:rPr lang="en-US" sz="1400" dirty="0">
                <a:latin typeface="Monaco" charset="0"/>
                <a:ea typeface="Monaco" charset="0"/>
                <a:cs typeface="Monaco" charset="0"/>
              </a:rPr>
              <a:t> </a:t>
            </a:r>
            <a:r>
              <a:rPr lang="en-US" sz="1400" dirty="0" err="1">
                <a:latin typeface="Monaco" charset="0"/>
                <a:ea typeface="Monaco" charset="0"/>
                <a:cs typeface="Monaco" charset="0"/>
              </a:rPr>
              <a:t>hasColor</a:t>
            </a:r>
            <a:r>
              <a:rPr lang="en-US" sz="1400" dirty="0">
                <a:latin typeface="Monaco" charset="0"/>
                <a:ea typeface="Monaco" charset="0"/>
                <a:cs typeface="Monaco" charset="0"/>
              </a:rPr>
              <a:t> Red</a:t>
            </a:r>
            <a:br>
              <a:rPr lang="en-US" sz="1400" dirty="0">
                <a:latin typeface="Monaco" charset="0"/>
                <a:ea typeface="Monaco" charset="0"/>
                <a:cs typeface="Monaco" charset="0"/>
              </a:rPr>
            </a:br>
            <a:endParaRPr lang="en-US" sz="1400" b="1" dirty="0">
              <a:latin typeface="Monaco" charset="0"/>
              <a:ea typeface="Monaco" charset="0"/>
              <a:cs typeface="Monaco" charset="0"/>
            </a:endParaRPr>
          </a:p>
          <a:p>
            <a:pPr marL="0" indent="0" defTabSz="685800">
              <a:spcBef>
                <a:spcPts val="0"/>
              </a:spcBef>
              <a:buNone/>
            </a:pPr>
            <a:r>
              <a:rPr lang="en-US" sz="1400" b="1" dirty="0" err="1">
                <a:latin typeface="Monaco" charset="0"/>
                <a:ea typeface="Monaco" charset="0"/>
                <a:cs typeface="Monaco" charset="0"/>
              </a:rPr>
              <a:t>StellersJay</a:t>
            </a:r>
            <a:r>
              <a:rPr lang="en-US" sz="1400" b="1" dirty="0">
                <a:latin typeface="Monaco" charset="0"/>
                <a:ea typeface="Monaco" charset="0"/>
                <a:cs typeface="Monaco" charset="0"/>
              </a:rPr>
              <a:t> </a:t>
            </a:r>
            <a:r>
              <a:rPr lang="en-US" sz="1400" b="1" dirty="0" err="1">
                <a:latin typeface="Monaco" charset="0"/>
                <a:ea typeface="Monaco" charset="0"/>
                <a:cs typeface="Monaco" charset="0"/>
              </a:rPr>
              <a:t>isA</a:t>
            </a:r>
            <a:r>
              <a:rPr lang="en-US" sz="1400" b="1" dirty="0">
                <a:latin typeface="Monaco" charset="0"/>
                <a:ea typeface="Monaco" charset="0"/>
                <a:cs typeface="Monaco" charset="0"/>
              </a:rPr>
              <a:t> Bird</a:t>
            </a:r>
          </a:p>
          <a:p>
            <a:pPr marL="0" indent="0" defTabSz="685800">
              <a:spcBef>
                <a:spcPts val="0"/>
              </a:spcBef>
              <a:buNone/>
            </a:pPr>
            <a:r>
              <a:rPr lang="en-US" sz="1400" dirty="0" err="1">
                <a:latin typeface="Monaco" charset="0"/>
                <a:ea typeface="Monaco" charset="0"/>
                <a:cs typeface="Monaco" charset="0"/>
              </a:rPr>
              <a:t>StellersJay</a:t>
            </a:r>
            <a:r>
              <a:rPr lang="en-US" sz="1400" dirty="0">
                <a:latin typeface="Monaco" charset="0"/>
                <a:ea typeface="Monaco" charset="0"/>
                <a:cs typeface="Monaco" charset="0"/>
              </a:rPr>
              <a:t> </a:t>
            </a:r>
            <a:r>
              <a:rPr lang="en-US" sz="1400" dirty="0" err="1">
                <a:latin typeface="Monaco" charset="0"/>
                <a:ea typeface="Monaco" charset="0"/>
                <a:cs typeface="Monaco" charset="0"/>
              </a:rPr>
              <a:t>hasLocation</a:t>
            </a:r>
            <a:r>
              <a:rPr lang="en-US" sz="1400" dirty="0">
                <a:latin typeface="Monaco" charset="0"/>
                <a:ea typeface="Monaco" charset="0"/>
                <a:cs typeface="Monaco" charset="0"/>
              </a:rPr>
              <a:t> </a:t>
            </a:r>
            <a:r>
              <a:rPr lang="en-US" sz="1400" dirty="0" err="1">
                <a:latin typeface="Monaco" charset="0"/>
                <a:ea typeface="Monaco" charset="0"/>
                <a:cs typeface="Monaco" charset="0"/>
              </a:rPr>
              <a:t>WesternNorthAmerica</a:t>
            </a:r>
            <a:endParaRPr lang="en-US" sz="1400" dirty="0">
              <a:latin typeface="Monaco" charset="0"/>
              <a:ea typeface="Monaco" charset="0"/>
              <a:cs typeface="Monaco" charset="0"/>
            </a:endParaRPr>
          </a:p>
          <a:p>
            <a:pPr marL="0" indent="0" defTabSz="685800">
              <a:spcBef>
                <a:spcPts val="0"/>
              </a:spcBef>
              <a:buNone/>
            </a:pPr>
            <a:r>
              <a:rPr lang="en-US" sz="1400" dirty="0" err="1">
                <a:latin typeface="Monaco" charset="0"/>
                <a:ea typeface="Monaco" charset="0"/>
                <a:cs typeface="Monaco" charset="0"/>
              </a:rPr>
              <a:t>StellersJay</a:t>
            </a:r>
            <a:r>
              <a:rPr lang="en-US" sz="1400" dirty="0">
                <a:latin typeface="Monaco" charset="0"/>
                <a:ea typeface="Monaco" charset="0"/>
                <a:cs typeface="Monaco" charset="0"/>
              </a:rPr>
              <a:t> </a:t>
            </a:r>
            <a:r>
              <a:rPr lang="en-US" sz="1400" dirty="0" err="1">
                <a:latin typeface="Monaco" charset="0"/>
                <a:ea typeface="Monaco" charset="0"/>
                <a:cs typeface="Monaco" charset="0"/>
              </a:rPr>
              <a:t>hasColor</a:t>
            </a:r>
            <a:r>
              <a:rPr lang="en-US" sz="1400" dirty="0">
                <a:latin typeface="Monaco" charset="0"/>
                <a:ea typeface="Monaco" charset="0"/>
                <a:cs typeface="Monaco" charset="0"/>
              </a:rPr>
              <a:t> Blue</a:t>
            </a:r>
          </a:p>
          <a:p>
            <a:pPr marL="0" indent="0" defTabSz="685800">
              <a:spcBef>
                <a:spcPts val="0"/>
              </a:spcBef>
              <a:buNone/>
            </a:pPr>
            <a:r>
              <a:rPr lang="en-US" sz="1400" dirty="0" err="1">
                <a:latin typeface="Monaco" charset="0"/>
                <a:ea typeface="Monaco" charset="0"/>
                <a:cs typeface="Monaco" charset="0"/>
              </a:rPr>
              <a:t>StellersJay</a:t>
            </a:r>
            <a:r>
              <a:rPr lang="en-US" sz="1400" dirty="0">
                <a:latin typeface="Monaco" charset="0"/>
                <a:ea typeface="Monaco" charset="0"/>
                <a:cs typeface="Monaco" charset="0"/>
              </a:rPr>
              <a:t> </a:t>
            </a:r>
            <a:r>
              <a:rPr lang="en-US" sz="1400" dirty="0" err="1">
                <a:latin typeface="Monaco" charset="0"/>
                <a:ea typeface="Monaco" charset="0"/>
                <a:cs typeface="Monaco" charset="0"/>
              </a:rPr>
              <a:t>hasColor</a:t>
            </a:r>
            <a:r>
              <a:rPr lang="en-US" sz="1400" dirty="0">
                <a:latin typeface="Monaco" charset="0"/>
                <a:ea typeface="Monaco" charset="0"/>
                <a:cs typeface="Monaco" charset="0"/>
              </a:rPr>
              <a:t> Black</a:t>
            </a:r>
          </a:p>
          <a:p>
            <a:pPr marL="0" indent="0">
              <a:buNone/>
            </a:pPr>
            <a:endParaRPr lang="en-US" sz="1400" dirty="0"/>
          </a:p>
        </p:txBody>
      </p:sp>
      <p:sp>
        <p:nvSpPr>
          <p:cNvPr id="7" name="Text Placeholder 6"/>
          <p:cNvSpPr>
            <a:spLocks noGrp="1"/>
          </p:cNvSpPr>
          <p:nvPr>
            <p:ph type="body" sz="quarter" idx="3"/>
          </p:nvPr>
        </p:nvSpPr>
        <p:spPr/>
        <p:txBody>
          <a:bodyPr/>
          <a:lstStyle/>
          <a:p>
            <a:r>
              <a:rPr lang="en-US" dirty="0"/>
              <a:t>Inferred Triples</a:t>
            </a:r>
          </a:p>
        </p:txBody>
      </p:sp>
      <p:sp>
        <p:nvSpPr>
          <p:cNvPr id="8" name="Content Placeholder 7"/>
          <p:cNvSpPr>
            <a:spLocks noGrp="1"/>
          </p:cNvSpPr>
          <p:nvPr>
            <p:ph sz="quarter" idx="4"/>
          </p:nvPr>
        </p:nvSpPr>
        <p:spPr/>
        <p:txBody>
          <a:bodyPr>
            <a:normAutofit/>
          </a:bodyPr>
          <a:lstStyle/>
          <a:p>
            <a:pPr marL="0" indent="0" defTabSz="685800">
              <a:spcBef>
                <a:spcPts val="0"/>
              </a:spcBef>
              <a:buNone/>
            </a:pPr>
            <a:r>
              <a:rPr lang="en-US" sz="1200" i="1" dirty="0" err="1">
                <a:latin typeface="Monaco" charset="0"/>
                <a:ea typeface="Monaco" charset="0"/>
                <a:cs typeface="Monaco" charset="0"/>
              </a:rPr>
              <a:t>AmRobin</a:t>
            </a:r>
            <a:r>
              <a:rPr lang="en-US" sz="1200" i="1" dirty="0">
                <a:latin typeface="Monaco" charset="0"/>
                <a:ea typeface="Monaco" charset="0"/>
                <a:cs typeface="Monaco" charset="0"/>
              </a:rPr>
              <a:t> </a:t>
            </a:r>
            <a:r>
              <a:rPr lang="en-US" sz="1200" i="1" dirty="0" err="1">
                <a:latin typeface="Monaco" charset="0"/>
                <a:ea typeface="Monaco" charset="0"/>
                <a:cs typeface="Monaco" charset="0"/>
              </a:rPr>
              <a:t>isA</a:t>
            </a:r>
            <a:r>
              <a:rPr lang="en-US" sz="1200" i="1" dirty="0">
                <a:latin typeface="Monaco" charset="0"/>
                <a:ea typeface="Monaco" charset="0"/>
                <a:cs typeface="Monaco" charset="0"/>
              </a:rPr>
              <a:t> Animal</a:t>
            </a:r>
          </a:p>
          <a:p>
            <a:pPr marL="0" indent="0" defTabSz="685800">
              <a:spcBef>
                <a:spcPts val="0"/>
              </a:spcBef>
              <a:buNone/>
            </a:pPr>
            <a:r>
              <a:rPr lang="en-US" sz="1200" i="1" dirty="0" err="1">
                <a:latin typeface="Monaco" charset="0"/>
                <a:ea typeface="Monaco" charset="0"/>
                <a:cs typeface="Monaco" charset="0"/>
              </a:rPr>
              <a:t>AmRobin</a:t>
            </a:r>
            <a:r>
              <a:rPr lang="en-US" sz="1200" i="1" dirty="0">
                <a:latin typeface="Monaco" charset="0"/>
                <a:ea typeface="Monaco" charset="0"/>
                <a:cs typeface="Monaco" charset="0"/>
              </a:rPr>
              <a:t> </a:t>
            </a:r>
            <a:r>
              <a:rPr lang="en-US" sz="1200" i="1" dirty="0" err="1">
                <a:latin typeface="Monaco" charset="0"/>
                <a:ea typeface="Monaco" charset="0"/>
                <a:cs typeface="Monaco" charset="0"/>
              </a:rPr>
              <a:t>hasPart</a:t>
            </a:r>
            <a:r>
              <a:rPr lang="en-US" sz="1200" i="1" dirty="0">
                <a:latin typeface="Monaco" charset="0"/>
                <a:ea typeface="Monaco" charset="0"/>
                <a:cs typeface="Monaco" charset="0"/>
              </a:rPr>
              <a:t> Wing</a:t>
            </a:r>
          </a:p>
          <a:p>
            <a:pPr marL="0" indent="0" defTabSz="685800">
              <a:spcBef>
                <a:spcPts val="0"/>
              </a:spcBef>
              <a:buNone/>
            </a:pPr>
            <a:r>
              <a:rPr lang="en-US" sz="1200" i="1" dirty="0" err="1">
                <a:latin typeface="Monaco" charset="0"/>
                <a:ea typeface="Monaco" charset="0"/>
                <a:cs typeface="Monaco" charset="0"/>
              </a:rPr>
              <a:t>AmRobin</a:t>
            </a:r>
            <a:r>
              <a:rPr lang="en-US" sz="1200" i="1" dirty="0">
                <a:latin typeface="Monaco" charset="0"/>
                <a:ea typeface="Monaco" charset="0"/>
                <a:cs typeface="Monaco" charset="0"/>
              </a:rPr>
              <a:t> </a:t>
            </a:r>
            <a:r>
              <a:rPr lang="en-US" sz="1200" i="1" dirty="0" err="1">
                <a:latin typeface="Monaco" charset="0"/>
                <a:ea typeface="Monaco" charset="0"/>
                <a:cs typeface="Monaco" charset="0"/>
              </a:rPr>
              <a:t>hasPart</a:t>
            </a:r>
            <a:r>
              <a:rPr lang="en-US" sz="1200" i="1" dirty="0">
                <a:latin typeface="Monaco" charset="0"/>
                <a:ea typeface="Monaco" charset="0"/>
                <a:cs typeface="Monaco" charset="0"/>
              </a:rPr>
              <a:t> Beak</a:t>
            </a:r>
          </a:p>
          <a:p>
            <a:pPr marL="0" indent="0" defTabSz="685800">
              <a:spcBef>
                <a:spcPts val="0"/>
              </a:spcBef>
              <a:buNone/>
            </a:pPr>
            <a:r>
              <a:rPr lang="en-US" sz="1200" i="1" dirty="0" err="1">
                <a:latin typeface="Monaco" charset="0"/>
                <a:ea typeface="Monaco" charset="0"/>
                <a:cs typeface="Monaco" charset="0"/>
              </a:rPr>
              <a:t>AmRobin</a:t>
            </a:r>
            <a:r>
              <a:rPr lang="en-US" sz="1200" i="1" dirty="0">
                <a:latin typeface="Monaco" charset="0"/>
                <a:ea typeface="Monaco" charset="0"/>
                <a:cs typeface="Monaco" charset="0"/>
              </a:rPr>
              <a:t> </a:t>
            </a:r>
            <a:r>
              <a:rPr lang="en-US" sz="1200" i="1" dirty="0" err="1">
                <a:latin typeface="Monaco" charset="0"/>
                <a:ea typeface="Monaco" charset="0"/>
                <a:cs typeface="Monaco" charset="0"/>
              </a:rPr>
              <a:t>hasPart</a:t>
            </a:r>
            <a:r>
              <a:rPr lang="en-US" sz="1200" i="1" dirty="0">
                <a:latin typeface="Monaco" charset="0"/>
                <a:ea typeface="Monaco" charset="0"/>
                <a:cs typeface="Monaco" charset="0"/>
              </a:rPr>
              <a:t> Feather</a:t>
            </a:r>
          </a:p>
          <a:p>
            <a:pPr marL="0" indent="0" defTabSz="685800">
              <a:spcBef>
                <a:spcPts val="0"/>
              </a:spcBef>
              <a:buNone/>
            </a:pPr>
            <a:r>
              <a:rPr lang="en-US" sz="1200" i="1" dirty="0" err="1">
                <a:latin typeface="Monaco" charset="0"/>
                <a:ea typeface="Monaco" charset="0"/>
                <a:cs typeface="Monaco" charset="0"/>
              </a:rPr>
              <a:t>AmRobin</a:t>
            </a:r>
            <a:r>
              <a:rPr lang="en-US" sz="1200" i="1" dirty="0">
                <a:latin typeface="Monaco" charset="0"/>
                <a:ea typeface="Monaco" charset="0"/>
                <a:cs typeface="Monaco" charset="0"/>
              </a:rPr>
              <a:t> </a:t>
            </a:r>
            <a:r>
              <a:rPr lang="en-US" sz="1200" i="1" dirty="0" err="1">
                <a:latin typeface="Monaco" charset="0"/>
                <a:ea typeface="Monaco" charset="0"/>
                <a:cs typeface="Monaco" charset="0"/>
              </a:rPr>
              <a:t>hasQuality</a:t>
            </a:r>
            <a:r>
              <a:rPr lang="en-US" sz="1200" i="1" dirty="0">
                <a:latin typeface="Monaco" charset="0"/>
                <a:ea typeface="Monaco" charset="0"/>
                <a:cs typeface="Monaco" charset="0"/>
              </a:rPr>
              <a:t> </a:t>
            </a:r>
            <a:r>
              <a:rPr lang="en-US" sz="1200" i="1" dirty="0" err="1">
                <a:latin typeface="Monaco" charset="0"/>
                <a:ea typeface="Monaco" charset="0"/>
                <a:cs typeface="Monaco" charset="0"/>
              </a:rPr>
              <a:t>WarmBlooded</a:t>
            </a:r>
            <a:endParaRPr lang="en-US" sz="1200" i="1" dirty="0">
              <a:latin typeface="Monaco" charset="0"/>
              <a:ea typeface="Monaco" charset="0"/>
              <a:cs typeface="Monaco" charset="0"/>
            </a:endParaRPr>
          </a:p>
          <a:p>
            <a:pPr marL="0" indent="0" defTabSz="685800">
              <a:spcBef>
                <a:spcPts val="0"/>
              </a:spcBef>
              <a:buNone/>
            </a:pPr>
            <a:r>
              <a:rPr lang="en-US" sz="1200" i="1" dirty="0" err="1">
                <a:latin typeface="Monaco" charset="0"/>
                <a:ea typeface="Monaco" charset="0"/>
                <a:cs typeface="Monaco" charset="0"/>
              </a:rPr>
              <a:t>AmRobin</a:t>
            </a:r>
            <a:r>
              <a:rPr lang="en-US" sz="1200" i="1" dirty="0">
                <a:latin typeface="Monaco" charset="0"/>
                <a:ea typeface="Monaco" charset="0"/>
                <a:cs typeface="Monaco" charset="0"/>
              </a:rPr>
              <a:t> </a:t>
            </a:r>
            <a:r>
              <a:rPr lang="en-US" sz="1200" i="1" dirty="0" err="1">
                <a:latin typeface="Monaco" charset="0"/>
                <a:ea typeface="Monaco" charset="0"/>
                <a:cs typeface="Monaco" charset="0"/>
              </a:rPr>
              <a:t>reproducesVia</a:t>
            </a:r>
            <a:r>
              <a:rPr lang="en-US" sz="1200" i="1" dirty="0">
                <a:latin typeface="Monaco" charset="0"/>
                <a:ea typeface="Monaco" charset="0"/>
                <a:cs typeface="Monaco" charset="0"/>
              </a:rPr>
              <a:t> </a:t>
            </a:r>
            <a:r>
              <a:rPr lang="en-US" sz="1200" i="1" dirty="0" err="1">
                <a:latin typeface="Monaco" charset="0"/>
                <a:ea typeface="Monaco" charset="0"/>
                <a:cs typeface="Monaco" charset="0"/>
              </a:rPr>
              <a:t>HardShellEgg</a:t>
            </a:r>
            <a:endParaRPr lang="en-US" sz="1200" i="1" dirty="0">
              <a:latin typeface="Monaco" charset="0"/>
              <a:ea typeface="Monaco" charset="0"/>
              <a:cs typeface="Monaco" charset="0"/>
            </a:endParaRPr>
          </a:p>
          <a:p>
            <a:pPr marL="0" indent="0" defTabSz="685800">
              <a:spcBef>
                <a:spcPts val="0"/>
              </a:spcBef>
              <a:buNone/>
            </a:pPr>
            <a:endParaRPr lang="en-US" sz="1200" i="1" dirty="0">
              <a:latin typeface="Monaco" charset="0"/>
              <a:ea typeface="Monaco" charset="0"/>
              <a:cs typeface="Monaco" charset="0"/>
            </a:endParaRPr>
          </a:p>
          <a:p>
            <a:pPr marL="0" indent="0" defTabSz="685800">
              <a:spcBef>
                <a:spcPts val="0"/>
              </a:spcBef>
              <a:buNone/>
            </a:pPr>
            <a:r>
              <a:rPr lang="en-US" sz="1200" i="1" dirty="0" err="1">
                <a:latin typeface="Monaco" charset="0"/>
                <a:ea typeface="Monaco" charset="0"/>
                <a:cs typeface="Monaco" charset="0"/>
              </a:rPr>
              <a:t>StellersJay</a:t>
            </a:r>
            <a:r>
              <a:rPr lang="en-US" sz="1200" i="1" dirty="0">
                <a:latin typeface="Monaco" charset="0"/>
                <a:ea typeface="Monaco" charset="0"/>
                <a:cs typeface="Monaco" charset="0"/>
              </a:rPr>
              <a:t> </a:t>
            </a:r>
            <a:r>
              <a:rPr lang="en-US" sz="1200" i="1" dirty="0" err="1">
                <a:latin typeface="Monaco" charset="0"/>
                <a:ea typeface="Monaco" charset="0"/>
                <a:cs typeface="Monaco" charset="0"/>
              </a:rPr>
              <a:t>isA</a:t>
            </a:r>
            <a:r>
              <a:rPr lang="en-US" sz="1200" i="1" dirty="0">
                <a:latin typeface="Monaco" charset="0"/>
                <a:ea typeface="Monaco" charset="0"/>
                <a:cs typeface="Monaco" charset="0"/>
              </a:rPr>
              <a:t> Animal</a:t>
            </a:r>
          </a:p>
          <a:p>
            <a:pPr marL="0" indent="0" defTabSz="685800">
              <a:spcBef>
                <a:spcPts val="0"/>
              </a:spcBef>
              <a:buNone/>
            </a:pPr>
            <a:r>
              <a:rPr lang="en-US" sz="1200" i="1" dirty="0" err="1">
                <a:latin typeface="Monaco" charset="0"/>
                <a:ea typeface="Monaco" charset="0"/>
                <a:cs typeface="Monaco" charset="0"/>
              </a:rPr>
              <a:t>StellersJay</a:t>
            </a:r>
            <a:r>
              <a:rPr lang="en-US" sz="1200" i="1" dirty="0">
                <a:latin typeface="Monaco" charset="0"/>
                <a:ea typeface="Monaco" charset="0"/>
                <a:cs typeface="Monaco" charset="0"/>
              </a:rPr>
              <a:t> </a:t>
            </a:r>
            <a:r>
              <a:rPr lang="en-US" sz="1200" i="1" dirty="0" err="1">
                <a:latin typeface="Monaco" charset="0"/>
                <a:ea typeface="Monaco" charset="0"/>
                <a:cs typeface="Monaco" charset="0"/>
              </a:rPr>
              <a:t>hasPart</a:t>
            </a:r>
            <a:r>
              <a:rPr lang="en-US" sz="1200" i="1" dirty="0">
                <a:latin typeface="Monaco" charset="0"/>
                <a:ea typeface="Monaco" charset="0"/>
                <a:cs typeface="Monaco" charset="0"/>
              </a:rPr>
              <a:t> Wing</a:t>
            </a:r>
          </a:p>
          <a:p>
            <a:pPr marL="0" indent="0" defTabSz="685800">
              <a:spcBef>
                <a:spcPts val="0"/>
              </a:spcBef>
              <a:buNone/>
            </a:pPr>
            <a:r>
              <a:rPr lang="en-US" sz="1200" i="1" dirty="0" err="1">
                <a:latin typeface="Monaco" charset="0"/>
                <a:ea typeface="Monaco" charset="0"/>
                <a:cs typeface="Monaco" charset="0"/>
              </a:rPr>
              <a:t>StellersJay</a:t>
            </a:r>
            <a:r>
              <a:rPr lang="en-US" sz="1200" i="1" dirty="0">
                <a:latin typeface="Monaco" charset="0"/>
                <a:ea typeface="Monaco" charset="0"/>
                <a:cs typeface="Monaco" charset="0"/>
              </a:rPr>
              <a:t> </a:t>
            </a:r>
            <a:r>
              <a:rPr lang="en-US" sz="1200" i="1" dirty="0" err="1">
                <a:latin typeface="Monaco" charset="0"/>
                <a:ea typeface="Monaco" charset="0"/>
                <a:cs typeface="Monaco" charset="0"/>
              </a:rPr>
              <a:t>hasPart</a:t>
            </a:r>
            <a:r>
              <a:rPr lang="en-US" sz="1200" i="1" dirty="0">
                <a:latin typeface="Monaco" charset="0"/>
                <a:ea typeface="Monaco" charset="0"/>
                <a:cs typeface="Monaco" charset="0"/>
              </a:rPr>
              <a:t> Beak</a:t>
            </a:r>
          </a:p>
          <a:p>
            <a:pPr marL="0" indent="0" defTabSz="685800">
              <a:spcBef>
                <a:spcPts val="0"/>
              </a:spcBef>
              <a:buNone/>
            </a:pPr>
            <a:r>
              <a:rPr lang="en-US" sz="1200" i="1" dirty="0" err="1">
                <a:latin typeface="Monaco" charset="0"/>
                <a:ea typeface="Monaco" charset="0"/>
                <a:cs typeface="Monaco" charset="0"/>
              </a:rPr>
              <a:t>StellersJay</a:t>
            </a:r>
            <a:r>
              <a:rPr lang="en-US" sz="1200" i="1" dirty="0">
                <a:latin typeface="Monaco" charset="0"/>
                <a:ea typeface="Monaco" charset="0"/>
                <a:cs typeface="Monaco" charset="0"/>
              </a:rPr>
              <a:t> </a:t>
            </a:r>
            <a:r>
              <a:rPr lang="en-US" sz="1200" i="1" dirty="0" err="1">
                <a:latin typeface="Monaco" charset="0"/>
                <a:ea typeface="Monaco" charset="0"/>
                <a:cs typeface="Monaco" charset="0"/>
              </a:rPr>
              <a:t>hasPart</a:t>
            </a:r>
            <a:r>
              <a:rPr lang="en-US" sz="1200" i="1" dirty="0">
                <a:latin typeface="Monaco" charset="0"/>
                <a:ea typeface="Monaco" charset="0"/>
                <a:cs typeface="Monaco" charset="0"/>
              </a:rPr>
              <a:t> Feather</a:t>
            </a:r>
          </a:p>
          <a:p>
            <a:pPr marL="0" indent="0" defTabSz="685800">
              <a:spcBef>
                <a:spcPts val="0"/>
              </a:spcBef>
              <a:buNone/>
            </a:pPr>
            <a:r>
              <a:rPr lang="en-US" sz="1200" i="1" dirty="0" err="1">
                <a:latin typeface="Monaco" charset="0"/>
                <a:ea typeface="Monaco" charset="0"/>
                <a:cs typeface="Monaco" charset="0"/>
              </a:rPr>
              <a:t>StellersJay</a:t>
            </a:r>
            <a:r>
              <a:rPr lang="en-US" sz="1200" i="1" dirty="0">
                <a:latin typeface="Monaco" charset="0"/>
                <a:ea typeface="Monaco" charset="0"/>
                <a:cs typeface="Monaco" charset="0"/>
              </a:rPr>
              <a:t> </a:t>
            </a:r>
            <a:r>
              <a:rPr lang="en-US" sz="1200" i="1" dirty="0" err="1">
                <a:latin typeface="Monaco" charset="0"/>
                <a:ea typeface="Monaco" charset="0"/>
                <a:cs typeface="Monaco" charset="0"/>
              </a:rPr>
              <a:t>hasQuality</a:t>
            </a:r>
            <a:r>
              <a:rPr lang="en-US" sz="1200" i="1" dirty="0">
                <a:latin typeface="Monaco" charset="0"/>
                <a:ea typeface="Monaco" charset="0"/>
                <a:cs typeface="Monaco" charset="0"/>
              </a:rPr>
              <a:t> </a:t>
            </a:r>
            <a:r>
              <a:rPr lang="en-US" sz="1200" i="1" dirty="0" err="1">
                <a:latin typeface="Monaco" charset="0"/>
                <a:ea typeface="Monaco" charset="0"/>
                <a:cs typeface="Monaco" charset="0"/>
              </a:rPr>
              <a:t>WarmBlooded</a:t>
            </a:r>
            <a:endParaRPr lang="en-US" sz="1200" i="1" dirty="0">
              <a:latin typeface="Monaco" charset="0"/>
              <a:ea typeface="Monaco" charset="0"/>
              <a:cs typeface="Monaco" charset="0"/>
            </a:endParaRPr>
          </a:p>
          <a:p>
            <a:pPr marL="0" indent="0" defTabSz="685800">
              <a:spcBef>
                <a:spcPts val="0"/>
              </a:spcBef>
              <a:buNone/>
            </a:pPr>
            <a:r>
              <a:rPr lang="en-US" sz="1200" i="1" dirty="0" err="1">
                <a:latin typeface="Monaco" charset="0"/>
                <a:ea typeface="Monaco" charset="0"/>
                <a:cs typeface="Monaco" charset="0"/>
              </a:rPr>
              <a:t>StellersJay</a:t>
            </a:r>
            <a:r>
              <a:rPr lang="en-US" sz="1200" i="1" dirty="0">
                <a:latin typeface="Monaco" charset="0"/>
                <a:ea typeface="Monaco" charset="0"/>
                <a:cs typeface="Monaco" charset="0"/>
              </a:rPr>
              <a:t> </a:t>
            </a:r>
            <a:r>
              <a:rPr lang="en-US" sz="1200" i="1" dirty="0" err="1">
                <a:latin typeface="Monaco" charset="0"/>
                <a:ea typeface="Monaco" charset="0"/>
                <a:cs typeface="Monaco" charset="0"/>
              </a:rPr>
              <a:t>reproducesVia</a:t>
            </a:r>
            <a:r>
              <a:rPr lang="en-US" sz="1200" i="1" dirty="0">
                <a:latin typeface="Monaco" charset="0"/>
                <a:ea typeface="Monaco" charset="0"/>
                <a:cs typeface="Monaco" charset="0"/>
              </a:rPr>
              <a:t> </a:t>
            </a:r>
            <a:r>
              <a:rPr lang="en-US" sz="1200" i="1" dirty="0" err="1">
                <a:latin typeface="Monaco" charset="0"/>
                <a:ea typeface="Monaco" charset="0"/>
                <a:cs typeface="Monaco" charset="0"/>
              </a:rPr>
              <a:t>HardShellEgg</a:t>
            </a:r>
            <a:endParaRPr lang="en-US" sz="1200" i="1" dirty="0">
              <a:latin typeface="Monaco" charset="0"/>
              <a:ea typeface="Monaco" charset="0"/>
              <a:cs typeface="Monaco" charset="0"/>
            </a:endParaRPr>
          </a:p>
          <a:p>
            <a:pPr marL="0" indent="0" defTabSz="685800">
              <a:spcBef>
                <a:spcPts val="0"/>
              </a:spcBef>
              <a:buNone/>
            </a:pPr>
            <a:endParaRPr lang="en-US" sz="1200" i="1" dirty="0">
              <a:latin typeface="Monaco" charset="0"/>
              <a:ea typeface="Monaco" charset="0"/>
              <a:cs typeface="Monaco" charset="0"/>
            </a:endParaRPr>
          </a:p>
        </p:txBody>
      </p:sp>
    </p:spTree>
    <p:extLst>
      <p:ext uri="{BB962C8B-B14F-4D97-AF65-F5344CB8AC3E}">
        <p14:creationId xmlns:p14="http://schemas.microsoft.com/office/powerpoint/2010/main" val="152280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an ontology?</a:t>
            </a:r>
            <a:endParaRPr lang="en-US" dirty="0"/>
          </a:p>
        </p:txBody>
      </p:sp>
      <p:sp>
        <p:nvSpPr>
          <p:cNvPr id="3" name="Content Placeholder 2"/>
          <p:cNvSpPr>
            <a:spLocks noGrp="1"/>
          </p:cNvSpPr>
          <p:nvPr>
            <p:ph idx="1"/>
          </p:nvPr>
        </p:nvSpPr>
        <p:spPr>
          <a:xfrm>
            <a:off x="802922" y="1885144"/>
            <a:ext cx="7604983" cy="4771688"/>
          </a:xfrm>
        </p:spPr>
        <p:txBody>
          <a:bodyPr>
            <a:normAutofit fontScale="92500" lnSpcReduction="10000"/>
          </a:bodyPr>
          <a:lstStyle/>
          <a:p>
            <a:r>
              <a:rPr lang="en-US" dirty="0"/>
              <a:t>When you want a shared understanding of your data so it can be reused by others</a:t>
            </a:r>
          </a:p>
          <a:p>
            <a:r>
              <a:rPr lang="en-US" dirty="0"/>
              <a:t>When you need your model and data to gracefully incorporate changes</a:t>
            </a:r>
          </a:p>
          <a:p>
            <a:r>
              <a:rPr lang="en-US" dirty="0"/>
              <a:t>When your data is highly connected</a:t>
            </a:r>
          </a:p>
          <a:p>
            <a:r>
              <a:rPr lang="en-US" dirty="0"/>
              <a:t>When your data is sparsely populated</a:t>
            </a:r>
          </a:p>
          <a:p>
            <a:r>
              <a:rPr lang="en-US" dirty="0"/>
              <a:t>When you want to discover implicit relationships in your data and derive new information from existing information</a:t>
            </a:r>
          </a:p>
          <a:p>
            <a:r>
              <a:rPr lang="en-US" dirty="0"/>
              <a:t>When you want different systems to communicate with each other and make novel connections to other linked data</a:t>
            </a:r>
          </a:p>
          <a:p>
            <a:r>
              <a:rPr lang="en-US" dirty="0"/>
              <a:t>When you want to publish your data on the web</a:t>
            </a:r>
          </a:p>
          <a:p>
            <a:r>
              <a:rPr lang="en-US" dirty="0"/>
              <a:t>When you need to reconcile your mental model with everyone else's</a:t>
            </a:r>
          </a:p>
          <a:p>
            <a:endParaRPr lang="en-US" dirty="0"/>
          </a:p>
        </p:txBody>
      </p:sp>
    </p:spTree>
    <p:extLst>
      <p:ext uri="{BB962C8B-B14F-4D97-AF65-F5344CB8AC3E}">
        <p14:creationId xmlns:p14="http://schemas.microsoft.com/office/powerpoint/2010/main" val="2432224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1225-5EDA-4945-8161-DE8510749599}"/>
              </a:ext>
            </a:extLst>
          </p:cNvPr>
          <p:cNvSpPr>
            <a:spLocks noGrp="1"/>
          </p:cNvSpPr>
          <p:nvPr>
            <p:ph type="title"/>
          </p:nvPr>
        </p:nvSpPr>
        <p:spPr/>
        <p:txBody>
          <a:bodyPr/>
          <a:lstStyle/>
          <a:p>
            <a:r>
              <a:rPr lang="en-US" dirty="0"/>
              <a:t>Can you name some ontologies?</a:t>
            </a:r>
          </a:p>
        </p:txBody>
      </p:sp>
      <p:pic>
        <p:nvPicPr>
          <p:cNvPr id="4" name="Picture 3">
            <a:extLst>
              <a:ext uri="{FF2B5EF4-FFF2-40B4-BE49-F238E27FC236}">
                <a16:creationId xmlns:a16="http://schemas.microsoft.com/office/drawing/2014/main" id="{C2F8E3E4-48F3-DD46-9768-80D41ABEEDF5}"/>
              </a:ext>
            </a:extLst>
          </p:cNvPr>
          <p:cNvPicPr>
            <a:picLocks noChangeAspect="1"/>
          </p:cNvPicPr>
          <p:nvPr/>
        </p:nvPicPr>
        <p:blipFill>
          <a:blip r:embed="rId2"/>
          <a:stretch>
            <a:fillRect/>
          </a:stretch>
        </p:blipFill>
        <p:spPr>
          <a:xfrm>
            <a:off x="670904" y="1765031"/>
            <a:ext cx="931135" cy="1465111"/>
          </a:xfrm>
          <a:prstGeom prst="rect">
            <a:avLst/>
          </a:prstGeom>
        </p:spPr>
      </p:pic>
      <p:pic>
        <p:nvPicPr>
          <p:cNvPr id="5" name="Picture 4" descr="https://lh6.googleusercontent.com/uml9x8kJCM9_EGDcAgYtwtPi7duNwoZmODU3PR7oVCghHigF6KSVXaRu8U-6PesEGiPkV3EBv0Couzv-TeN_sH9NLV0Uov3oUmGTQDaKFchTJewVTc9fGuxRy6-rBM9oANrrcFwY">
            <a:extLst>
              <a:ext uri="{FF2B5EF4-FFF2-40B4-BE49-F238E27FC236}">
                <a16:creationId xmlns:a16="http://schemas.microsoft.com/office/drawing/2014/main" id="{95AEEB3E-99EC-E245-81B7-81B0147AA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938" y="1815186"/>
            <a:ext cx="2604606" cy="10368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4A19F42-53AF-8E40-AC58-018DD48733E3}"/>
              </a:ext>
            </a:extLst>
          </p:cNvPr>
          <p:cNvPicPr>
            <a:picLocks noChangeAspect="1"/>
          </p:cNvPicPr>
          <p:nvPr/>
        </p:nvPicPr>
        <p:blipFill>
          <a:blip r:embed="rId4"/>
          <a:stretch>
            <a:fillRect/>
          </a:stretch>
        </p:blipFill>
        <p:spPr>
          <a:xfrm>
            <a:off x="5799797" y="1968547"/>
            <a:ext cx="2849650" cy="734196"/>
          </a:xfrm>
          <a:prstGeom prst="rect">
            <a:avLst/>
          </a:prstGeom>
        </p:spPr>
      </p:pic>
      <p:pic>
        <p:nvPicPr>
          <p:cNvPr id="7" name="Picture 6">
            <a:extLst>
              <a:ext uri="{FF2B5EF4-FFF2-40B4-BE49-F238E27FC236}">
                <a16:creationId xmlns:a16="http://schemas.microsoft.com/office/drawing/2014/main" id="{DB0B84EB-DDC7-B24A-94EE-DD5FE5F7A5F9}"/>
              </a:ext>
            </a:extLst>
          </p:cNvPr>
          <p:cNvPicPr>
            <a:picLocks noChangeAspect="1"/>
          </p:cNvPicPr>
          <p:nvPr/>
        </p:nvPicPr>
        <p:blipFill>
          <a:blip r:embed="rId5"/>
          <a:stretch>
            <a:fillRect/>
          </a:stretch>
        </p:blipFill>
        <p:spPr>
          <a:xfrm>
            <a:off x="3590928" y="3673247"/>
            <a:ext cx="3633694" cy="724697"/>
          </a:xfrm>
          <a:prstGeom prst="rect">
            <a:avLst/>
          </a:prstGeom>
        </p:spPr>
      </p:pic>
      <p:pic>
        <p:nvPicPr>
          <p:cNvPr id="8" name="Picture 7">
            <a:extLst>
              <a:ext uri="{FF2B5EF4-FFF2-40B4-BE49-F238E27FC236}">
                <a16:creationId xmlns:a16="http://schemas.microsoft.com/office/drawing/2014/main" id="{D3C54E0A-40D1-6B41-8C38-384333C62986}"/>
              </a:ext>
            </a:extLst>
          </p:cNvPr>
          <p:cNvPicPr>
            <a:picLocks noChangeAspect="1"/>
          </p:cNvPicPr>
          <p:nvPr/>
        </p:nvPicPr>
        <p:blipFill>
          <a:blip r:embed="rId6"/>
          <a:stretch>
            <a:fillRect/>
          </a:stretch>
        </p:blipFill>
        <p:spPr>
          <a:xfrm>
            <a:off x="539722" y="3673803"/>
            <a:ext cx="2971800" cy="874668"/>
          </a:xfrm>
          <a:prstGeom prst="rect">
            <a:avLst/>
          </a:prstGeom>
        </p:spPr>
      </p:pic>
      <p:pic>
        <p:nvPicPr>
          <p:cNvPr id="9" name="Picture 8">
            <a:extLst>
              <a:ext uri="{FF2B5EF4-FFF2-40B4-BE49-F238E27FC236}">
                <a16:creationId xmlns:a16="http://schemas.microsoft.com/office/drawing/2014/main" id="{7D9F46BC-A3B5-2243-9DD4-C38652B52E38}"/>
              </a:ext>
            </a:extLst>
          </p:cNvPr>
          <p:cNvPicPr>
            <a:picLocks noChangeAspect="1"/>
          </p:cNvPicPr>
          <p:nvPr/>
        </p:nvPicPr>
        <p:blipFill>
          <a:blip r:embed="rId7"/>
          <a:stretch>
            <a:fillRect/>
          </a:stretch>
        </p:blipFill>
        <p:spPr>
          <a:xfrm>
            <a:off x="772474" y="4961209"/>
            <a:ext cx="3601265" cy="736025"/>
          </a:xfrm>
          <a:prstGeom prst="rect">
            <a:avLst/>
          </a:prstGeom>
        </p:spPr>
      </p:pic>
      <p:pic>
        <p:nvPicPr>
          <p:cNvPr id="10" name="Picture 9">
            <a:extLst>
              <a:ext uri="{FF2B5EF4-FFF2-40B4-BE49-F238E27FC236}">
                <a16:creationId xmlns:a16="http://schemas.microsoft.com/office/drawing/2014/main" id="{E154C1A0-988A-8646-9801-A0CE59310D29}"/>
              </a:ext>
            </a:extLst>
          </p:cNvPr>
          <p:cNvPicPr>
            <a:picLocks noChangeAspect="1"/>
          </p:cNvPicPr>
          <p:nvPr/>
        </p:nvPicPr>
        <p:blipFill>
          <a:blip r:embed="rId8"/>
          <a:stretch>
            <a:fillRect/>
          </a:stretch>
        </p:blipFill>
        <p:spPr>
          <a:xfrm>
            <a:off x="4885892" y="4761381"/>
            <a:ext cx="2118041" cy="1135679"/>
          </a:xfrm>
          <a:prstGeom prst="rect">
            <a:avLst/>
          </a:prstGeom>
        </p:spPr>
      </p:pic>
      <p:pic>
        <p:nvPicPr>
          <p:cNvPr id="11" name="Picture 10">
            <a:extLst>
              <a:ext uri="{FF2B5EF4-FFF2-40B4-BE49-F238E27FC236}">
                <a16:creationId xmlns:a16="http://schemas.microsoft.com/office/drawing/2014/main" id="{D4E67974-2808-BF49-9615-CEB794A14EEC}"/>
              </a:ext>
            </a:extLst>
          </p:cNvPr>
          <p:cNvPicPr>
            <a:picLocks noChangeAspect="1"/>
          </p:cNvPicPr>
          <p:nvPr/>
        </p:nvPicPr>
        <p:blipFill>
          <a:blip r:embed="rId9"/>
          <a:stretch>
            <a:fillRect/>
          </a:stretch>
        </p:blipFill>
        <p:spPr>
          <a:xfrm>
            <a:off x="6610365" y="3446326"/>
            <a:ext cx="2088319" cy="992547"/>
          </a:xfrm>
          <a:prstGeom prst="rect">
            <a:avLst/>
          </a:prstGeom>
        </p:spPr>
      </p:pic>
    </p:spTree>
    <p:extLst>
      <p:ext uri="{BB962C8B-B14F-4D97-AF65-F5344CB8AC3E}">
        <p14:creationId xmlns:p14="http://schemas.microsoft.com/office/powerpoint/2010/main" val="38521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4F0B-2D13-FF47-9A10-59436E74DE6F}"/>
              </a:ext>
            </a:extLst>
          </p:cNvPr>
          <p:cNvSpPr>
            <a:spLocks noGrp="1"/>
          </p:cNvSpPr>
          <p:nvPr>
            <p:ph type="title"/>
          </p:nvPr>
        </p:nvSpPr>
        <p:spPr/>
        <p:txBody>
          <a:bodyPr/>
          <a:lstStyle/>
          <a:p>
            <a:r>
              <a:rPr lang="en-US" dirty="0"/>
              <a:t>Ontologies in everyday life</a:t>
            </a:r>
          </a:p>
        </p:txBody>
      </p:sp>
      <p:pic>
        <p:nvPicPr>
          <p:cNvPr id="3" name="Picture 2">
            <a:extLst>
              <a:ext uri="{FF2B5EF4-FFF2-40B4-BE49-F238E27FC236}">
                <a16:creationId xmlns:a16="http://schemas.microsoft.com/office/drawing/2014/main" id="{D4E9206D-2F16-5C44-97C9-F0CB52FDCA9E}"/>
              </a:ext>
            </a:extLst>
          </p:cNvPr>
          <p:cNvPicPr>
            <a:picLocks noChangeAspect="1"/>
          </p:cNvPicPr>
          <p:nvPr/>
        </p:nvPicPr>
        <p:blipFill>
          <a:blip r:embed="rId3"/>
          <a:stretch>
            <a:fillRect/>
          </a:stretch>
        </p:blipFill>
        <p:spPr>
          <a:xfrm>
            <a:off x="864569" y="1653803"/>
            <a:ext cx="2299447" cy="756518"/>
          </a:xfrm>
          <a:prstGeom prst="rect">
            <a:avLst/>
          </a:prstGeom>
        </p:spPr>
      </p:pic>
      <p:pic>
        <p:nvPicPr>
          <p:cNvPr id="4" name="Picture 3">
            <a:extLst>
              <a:ext uri="{FF2B5EF4-FFF2-40B4-BE49-F238E27FC236}">
                <a16:creationId xmlns:a16="http://schemas.microsoft.com/office/drawing/2014/main" id="{FF05B1A9-B5D0-AB42-B670-2633F12416D1}"/>
              </a:ext>
            </a:extLst>
          </p:cNvPr>
          <p:cNvPicPr>
            <a:picLocks noChangeAspect="1"/>
          </p:cNvPicPr>
          <p:nvPr/>
        </p:nvPicPr>
        <p:blipFill>
          <a:blip r:embed="rId4"/>
          <a:stretch>
            <a:fillRect/>
          </a:stretch>
        </p:blipFill>
        <p:spPr>
          <a:xfrm>
            <a:off x="628650" y="2468880"/>
            <a:ext cx="2771287" cy="4389120"/>
          </a:xfrm>
          <a:prstGeom prst="rect">
            <a:avLst/>
          </a:prstGeom>
        </p:spPr>
      </p:pic>
      <p:pic>
        <p:nvPicPr>
          <p:cNvPr id="6" name="Picture 5">
            <a:extLst>
              <a:ext uri="{FF2B5EF4-FFF2-40B4-BE49-F238E27FC236}">
                <a16:creationId xmlns:a16="http://schemas.microsoft.com/office/drawing/2014/main" id="{A9359D4F-B74A-5643-AAB8-88B85476E270}"/>
              </a:ext>
            </a:extLst>
          </p:cNvPr>
          <p:cNvPicPr>
            <a:picLocks noChangeAspect="1"/>
          </p:cNvPicPr>
          <p:nvPr/>
        </p:nvPicPr>
        <p:blipFill>
          <a:blip r:embed="rId5"/>
          <a:stretch>
            <a:fillRect/>
          </a:stretch>
        </p:blipFill>
        <p:spPr>
          <a:xfrm>
            <a:off x="5388095" y="1653699"/>
            <a:ext cx="2469763" cy="710057"/>
          </a:xfrm>
          <a:prstGeom prst="rect">
            <a:avLst/>
          </a:prstGeom>
        </p:spPr>
      </p:pic>
      <p:pic>
        <p:nvPicPr>
          <p:cNvPr id="8" name="Picture 7">
            <a:extLst>
              <a:ext uri="{FF2B5EF4-FFF2-40B4-BE49-F238E27FC236}">
                <a16:creationId xmlns:a16="http://schemas.microsoft.com/office/drawing/2014/main" id="{919F0D9A-5832-CC44-8A29-C30588A6F161}"/>
              </a:ext>
            </a:extLst>
          </p:cNvPr>
          <p:cNvPicPr>
            <a:picLocks noChangeAspect="1"/>
          </p:cNvPicPr>
          <p:nvPr/>
        </p:nvPicPr>
        <p:blipFill>
          <a:blip r:embed="rId6"/>
          <a:stretch>
            <a:fillRect/>
          </a:stretch>
        </p:blipFill>
        <p:spPr>
          <a:xfrm>
            <a:off x="4400191" y="2667224"/>
            <a:ext cx="4445574" cy="2763860"/>
          </a:xfrm>
          <a:prstGeom prst="rect">
            <a:avLst/>
          </a:prstGeom>
        </p:spPr>
      </p:pic>
      <p:sp>
        <p:nvSpPr>
          <p:cNvPr id="9" name="TextBox 8">
            <a:extLst>
              <a:ext uri="{FF2B5EF4-FFF2-40B4-BE49-F238E27FC236}">
                <a16:creationId xmlns:a16="http://schemas.microsoft.com/office/drawing/2014/main" id="{CC348548-B5B1-0F4C-8DB4-14D6763458FB}"/>
              </a:ext>
            </a:extLst>
          </p:cNvPr>
          <p:cNvSpPr txBox="1"/>
          <p:nvPr/>
        </p:nvSpPr>
        <p:spPr>
          <a:xfrm>
            <a:off x="4713988" y="5784993"/>
            <a:ext cx="3817979" cy="369332"/>
          </a:xfrm>
          <a:prstGeom prst="rect">
            <a:avLst/>
          </a:prstGeom>
          <a:noFill/>
        </p:spPr>
        <p:txBody>
          <a:bodyPr wrap="square" rtlCol="0">
            <a:spAutoFit/>
          </a:bodyPr>
          <a:lstStyle/>
          <a:p>
            <a:r>
              <a:rPr lang="en-US" dirty="0">
                <a:hlinkClick r:id="rId7"/>
              </a:rPr>
              <a:t>https://www.bbc.co.uk/ontologies</a:t>
            </a:r>
            <a:r>
              <a:rPr lang="en-US" dirty="0"/>
              <a:t> </a:t>
            </a:r>
          </a:p>
        </p:txBody>
      </p:sp>
    </p:spTree>
    <p:extLst>
      <p:ext uri="{BB962C8B-B14F-4D97-AF65-F5344CB8AC3E}">
        <p14:creationId xmlns:p14="http://schemas.microsoft.com/office/powerpoint/2010/main" val="381191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72AA5-8690-5242-88DB-D49285530532}"/>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C957FB44-F768-B94E-9CA4-DFFF506955B3}"/>
              </a:ext>
            </a:extLst>
          </p:cNvPr>
          <p:cNvSpPr>
            <a:spLocks noGrp="1"/>
          </p:cNvSpPr>
          <p:nvPr>
            <p:ph idx="1"/>
          </p:nvPr>
        </p:nvSpPr>
        <p:spPr>
          <a:xfrm>
            <a:off x="802922" y="1885144"/>
            <a:ext cx="7604983" cy="4771688"/>
          </a:xfrm>
        </p:spPr>
        <p:txBody>
          <a:bodyPr>
            <a:normAutofit fontScale="70000" lnSpcReduction="20000"/>
          </a:bodyPr>
          <a:lstStyle/>
          <a:p>
            <a:r>
              <a:rPr lang="en-US" dirty="0"/>
              <a:t>OHSU's Data Librarian</a:t>
            </a:r>
          </a:p>
          <a:p>
            <a:r>
              <a:rPr lang="en-US" dirty="0"/>
              <a:t>STEM background &amp; 15 years in the software industry</a:t>
            </a:r>
          </a:p>
          <a:p>
            <a:pPr lvl="1"/>
            <a:r>
              <a:rPr lang="en-US" dirty="0"/>
              <a:t>Computer Engineering</a:t>
            </a:r>
          </a:p>
          <a:p>
            <a:pPr lvl="1"/>
            <a:r>
              <a:rPr lang="en-US" dirty="0"/>
              <a:t>Software Testing</a:t>
            </a:r>
          </a:p>
          <a:p>
            <a:pPr lvl="1"/>
            <a:r>
              <a:rPr lang="en-US" dirty="0"/>
              <a:t>Content Management</a:t>
            </a:r>
          </a:p>
          <a:p>
            <a:pPr lvl="1"/>
            <a:r>
              <a:rPr lang="en-US" dirty="0"/>
              <a:t>Technical Writing</a:t>
            </a:r>
          </a:p>
          <a:p>
            <a:pPr lvl="1"/>
            <a:r>
              <a:rPr lang="en-US" dirty="0"/>
              <a:t>Software Development</a:t>
            </a:r>
          </a:p>
          <a:p>
            <a:pPr lvl="1"/>
            <a:r>
              <a:rPr lang="en-US" dirty="0"/>
              <a:t>Semantic Modeling</a:t>
            </a:r>
          </a:p>
          <a:p>
            <a:r>
              <a:rPr lang="en-US" dirty="0"/>
              <a:t>Working with ontologies since 2007, professionally since 2011</a:t>
            </a:r>
          </a:p>
          <a:p>
            <a:r>
              <a:rPr lang="en-US" dirty="0"/>
              <a:t>Some projects I've contributed ontology work to:</a:t>
            </a:r>
          </a:p>
          <a:p>
            <a:pPr lvl="1"/>
            <a:r>
              <a:rPr lang="en-US" dirty="0"/>
              <a:t>FAIR Data Metrics Landscape Analysis</a:t>
            </a:r>
          </a:p>
          <a:p>
            <a:pPr lvl="1"/>
            <a:r>
              <a:rPr lang="en-US" dirty="0"/>
              <a:t>CD2H Contributor Role Ontology</a:t>
            </a:r>
          </a:p>
          <a:p>
            <a:pPr lvl="1"/>
            <a:r>
              <a:rPr lang="en-US" dirty="0"/>
              <a:t>N-Lighten ontology for modeling clinical research educational resources</a:t>
            </a:r>
          </a:p>
          <a:p>
            <a:pPr lvl="1"/>
            <a:r>
              <a:rPr lang="en-US" dirty="0"/>
              <a:t>Emergency Medicine K12 Social Network Analysis</a:t>
            </a:r>
          </a:p>
          <a:p>
            <a:pPr lvl="1"/>
            <a:r>
              <a:rPr lang="en-US" dirty="0"/>
              <a:t>OHSU Project to Inform Local Search (PILS) </a:t>
            </a:r>
          </a:p>
          <a:p>
            <a:pPr lvl="1"/>
            <a:r>
              <a:rPr lang="en-US" dirty="0"/>
              <a:t>VIVO for Historical Persons</a:t>
            </a:r>
          </a:p>
          <a:p>
            <a:pPr lvl="1"/>
            <a:r>
              <a:rPr lang="en-US" dirty="0"/>
              <a:t>Cognitive Counter-Improvised Explosive Device Signature System (C2IS2)</a:t>
            </a:r>
          </a:p>
          <a:p>
            <a:endParaRPr lang="en-US" dirty="0"/>
          </a:p>
        </p:txBody>
      </p:sp>
    </p:spTree>
    <p:extLst>
      <p:ext uri="{BB962C8B-B14F-4D97-AF65-F5344CB8AC3E}">
        <p14:creationId xmlns:p14="http://schemas.microsoft.com/office/powerpoint/2010/main" val="3328600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DA4B-DCD8-8E47-9BDD-61B2F3B57691}"/>
              </a:ext>
            </a:extLst>
          </p:cNvPr>
          <p:cNvSpPr>
            <a:spLocks noGrp="1"/>
          </p:cNvSpPr>
          <p:nvPr>
            <p:ph type="title"/>
          </p:nvPr>
        </p:nvSpPr>
        <p:spPr/>
        <p:txBody>
          <a:bodyPr/>
          <a:lstStyle/>
          <a:p>
            <a:r>
              <a:rPr lang="en-US" dirty="0"/>
              <a:t>Who creates ontologies?</a:t>
            </a:r>
          </a:p>
        </p:txBody>
      </p:sp>
      <p:graphicFrame>
        <p:nvGraphicFramePr>
          <p:cNvPr id="3" name="Diagram 2">
            <a:extLst>
              <a:ext uri="{FF2B5EF4-FFF2-40B4-BE49-F238E27FC236}">
                <a16:creationId xmlns:a16="http://schemas.microsoft.com/office/drawing/2014/main" id="{FA71D527-7B14-AA4D-92B9-DA388495F695}"/>
              </a:ext>
            </a:extLst>
          </p:cNvPr>
          <p:cNvGraphicFramePr/>
          <p:nvPr>
            <p:extLst>
              <p:ext uri="{D42A27DB-BD31-4B8C-83A1-F6EECF244321}">
                <p14:modId xmlns:p14="http://schemas.microsoft.com/office/powerpoint/2010/main" val="1666306036"/>
              </p:ext>
            </p:extLst>
          </p:nvPr>
        </p:nvGraphicFramePr>
        <p:xfrm>
          <a:off x="963104" y="1505374"/>
          <a:ext cx="7284618" cy="4856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9304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F896-0CF4-2443-9D99-8DA71F526C5B}"/>
              </a:ext>
            </a:extLst>
          </p:cNvPr>
          <p:cNvSpPr>
            <a:spLocks noGrp="1"/>
          </p:cNvSpPr>
          <p:nvPr>
            <p:ph type="title"/>
          </p:nvPr>
        </p:nvSpPr>
        <p:spPr/>
        <p:txBody>
          <a:bodyPr/>
          <a:lstStyle/>
          <a:p>
            <a:r>
              <a:rPr lang="en-US" dirty="0"/>
              <a:t>OBO Tutorial (modified for BDC)</a:t>
            </a:r>
          </a:p>
        </p:txBody>
      </p:sp>
      <p:sp>
        <p:nvSpPr>
          <p:cNvPr id="3" name="Content Placeholder 2">
            <a:extLst>
              <a:ext uri="{FF2B5EF4-FFF2-40B4-BE49-F238E27FC236}">
                <a16:creationId xmlns:a16="http://schemas.microsoft.com/office/drawing/2014/main" id="{95904C5B-32B0-D940-B377-D65FB3ECD0C3}"/>
              </a:ext>
            </a:extLst>
          </p:cNvPr>
          <p:cNvSpPr>
            <a:spLocks noGrp="1"/>
          </p:cNvSpPr>
          <p:nvPr>
            <p:ph idx="1"/>
          </p:nvPr>
        </p:nvSpPr>
        <p:spPr>
          <a:xfrm>
            <a:off x="802922" y="1885144"/>
            <a:ext cx="7604983" cy="4783880"/>
          </a:xfrm>
        </p:spPr>
        <p:txBody>
          <a:bodyPr>
            <a:normAutofit lnSpcReduction="10000"/>
          </a:bodyPr>
          <a:lstStyle/>
          <a:p>
            <a:pPr marL="0" indent="0" algn="ctr">
              <a:buNone/>
            </a:pPr>
            <a:r>
              <a:rPr lang="en-US" dirty="0"/>
              <a:t>Example data: histology assays of mice and rats</a:t>
            </a:r>
          </a:p>
          <a:p>
            <a:pPr marL="0" indent="0" algn="ctr">
              <a:buNone/>
            </a:pPr>
            <a:endParaRPr lang="en-US" dirty="0"/>
          </a:p>
          <a:p>
            <a:pPr marL="0" indent="0" algn="ctr">
              <a:buNone/>
            </a:pPr>
            <a:r>
              <a:rPr lang="en-US" dirty="0"/>
              <a:t>Follow along or go at your own pace:</a:t>
            </a:r>
            <a:endParaRPr lang="en-US" dirty="0">
              <a:hlinkClick r:id="rId3"/>
            </a:endParaRPr>
          </a:p>
          <a:p>
            <a:pPr marL="0" indent="0" algn="ctr">
              <a:buNone/>
            </a:pPr>
            <a:r>
              <a:rPr lang="en-US" dirty="0">
                <a:hlinkClick r:id="rId3"/>
              </a:rPr>
              <a:t>https://ohsu-library.github.io/obo-tutoria</a:t>
            </a:r>
            <a:r>
              <a:rPr lang="en-US" dirty="0">
                <a:hlinkClick r:id="rId3"/>
              </a:rPr>
              <a:t>l</a:t>
            </a:r>
            <a:endParaRPr lang="en-US" dirty="0"/>
          </a:p>
          <a:p>
            <a:pPr marL="0" indent="0" algn="ctr">
              <a:buNone/>
            </a:pPr>
            <a:r>
              <a:rPr lang="en-US" dirty="0"/>
              <a:t>Download,  clone, or fork the repository:</a:t>
            </a:r>
          </a:p>
          <a:p>
            <a:pPr marL="0" indent="0" algn="ctr">
              <a:buNone/>
            </a:pPr>
            <a:r>
              <a:rPr lang="en-US" dirty="0">
                <a:hlinkClick r:id="rId4"/>
              </a:rPr>
              <a:t>https://github.com/OHSU-Library/obo-tutorial</a:t>
            </a:r>
            <a:r>
              <a:rPr lang="en-US" dirty="0"/>
              <a:t> </a:t>
            </a:r>
          </a:p>
          <a:p>
            <a:pPr marL="0" indent="0" algn="ctr">
              <a:buNone/>
            </a:pPr>
            <a:endParaRPr lang="en-US" dirty="0"/>
          </a:p>
          <a:p>
            <a:pPr marL="0" indent="0" algn="ctr">
              <a:buNone/>
            </a:pPr>
            <a:r>
              <a:rPr lang="en-US" dirty="0"/>
              <a:t>Optional tools to install:</a:t>
            </a:r>
          </a:p>
          <a:p>
            <a:pPr marL="0" indent="0" algn="ctr">
              <a:buNone/>
            </a:pPr>
            <a:r>
              <a:rPr lang="en-US" dirty="0">
                <a:hlinkClick r:id="rId5"/>
              </a:rPr>
              <a:t>obo-tutorial.jar</a:t>
            </a:r>
            <a:r>
              <a:rPr lang="en-US" dirty="0"/>
              <a:t> (place in the examples directory)</a:t>
            </a:r>
          </a:p>
          <a:p>
            <a:pPr marL="0" indent="0" algn="ctr">
              <a:buNone/>
            </a:pPr>
            <a:r>
              <a:rPr lang="en-US" dirty="0">
                <a:hlinkClick r:id="rId6"/>
              </a:rPr>
              <a:t>Protégé</a:t>
            </a:r>
            <a:endParaRPr lang="en-US" dirty="0"/>
          </a:p>
          <a:p>
            <a:pPr marL="0" indent="0" algn="ctr">
              <a:buNone/>
            </a:pPr>
            <a:r>
              <a:rPr lang="en-US" dirty="0">
                <a:hlinkClick r:id="rId7"/>
              </a:rPr>
              <a:t>ROBOT</a:t>
            </a:r>
            <a:endParaRPr lang="en-US" dirty="0"/>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2433311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9A5E-1A20-2241-BC36-356470B88ACB}"/>
              </a:ext>
            </a:extLst>
          </p:cNvPr>
          <p:cNvSpPr>
            <a:spLocks noGrp="1"/>
          </p:cNvSpPr>
          <p:nvPr>
            <p:ph type="title"/>
          </p:nvPr>
        </p:nvSpPr>
        <p:spPr/>
        <p:txBody>
          <a:bodyPr>
            <a:normAutofit fontScale="90000"/>
          </a:bodyPr>
          <a:lstStyle/>
          <a:p>
            <a:r>
              <a:rPr lang="en-US" dirty="0"/>
              <a:t>What information does this data contain?</a:t>
            </a:r>
          </a:p>
        </p:txBody>
      </p:sp>
      <p:graphicFrame>
        <p:nvGraphicFramePr>
          <p:cNvPr id="7" name="Content Placeholder 6">
            <a:extLst>
              <a:ext uri="{FF2B5EF4-FFF2-40B4-BE49-F238E27FC236}">
                <a16:creationId xmlns:a16="http://schemas.microsoft.com/office/drawing/2014/main" id="{F0992A84-8558-7041-B225-D1A1452BCCA4}"/>
              </a:ext>
            </a:extLst>
          </p:cNvPr>
          <p:cNvGraphicFramePr>
            <a:graphicFrameLocks noGrp="1"/>
          </p:cNvGraphicFramePr>
          <p:nvPr>
            <p:ph idx="1"/>
            <p:extLst>
              <p:ext uri="{D42A27DB-BD31-4B8C-83A1-F6EECF244321}">
                <p14:modId xmlns:p14="http://schemas.microsoft.com/office/powerpoint/2010/main" val="3012203093"/>
              </p:ext>
            </p:extLst>
          </p:nvPr>
        </p:nvGraphicFramePr>
        <p:xfrm>
          <a:off x="461010" y="1951355"/>
          <a:ext cx="8221980" cy="157099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51519121"/>
                    </a:ext>
                  </a:extLst>
                </a:gridCol>
                <a:gridCol w="754063">
                  <a:extLst>
                    <a:ext uri="{9D8B030D-6E8A-4147-A177-3AD203B41FA5}">
                      <a16:colId xmlns:a16="http://schemas.microsoft.com/office/drawing/2014/main" val="2947609564"/>
                    </a:ext>
                  </a:extLst>
                </a:gridCol>
                <a:gridCol w="503238">
                  <a:extLst>
                    <a:ext uri="{9D8B030D-6E8A-4147-A177-3AD203B41FA5}">
                      <a16:colId xmlns:a16="http://schemas.microsoft.com/office/drawing/2014/main" val="3813568527"/>
                    </a:ext>
                  </a:extLst>
                </a:gridCol>
                <a:gridCol w="517525">
                  <a:extLst>
                    <a:ext uri="{9D8B030D-6E8A-4147-A177-3AD203B41FA5}">
                      <a16:colId xmlns:a16="http://schemas.microsoft.com/office/drawing/2014/main" val="2354409307"/>
                    </a:ext>
                  </a:extLst>
                </a:gridCol>
                <a:gridCol w="538163">
                  <a:extLst>
                    <a:ext uri="{9D8B030D-6E8A-4147-A177-3AD203B41FA5}">
                      <a16:colId xmlns:a16="http://schemas.microsoft.com/office/drawing/2014/main" val="4030230355"/>
                    </a:ext>
                  </a:extLst>
                </a:gridCol>
                <a:gridCol w="541338">
                  <a:extLst>
                    <a:ext uri="{9D8B030D-6E8A-4147-A177-3AD203B41FA5}">
                      <a16:colId xmlns:a16="http://schemas.microsoft.com/office/drawing/2014/main" val="297370882"/>
                    </a:ext>
                  </a:extLst>
                </a:gridCol>
                <a:gridCol w="433388">
                  <a:extLst>
                    <a:ext uri="{9D8B030D-6E8A-4147-A177-3AD203B41FA5}">
                      <a16:colId xmlns:a16="http://schemas.microsoft.com/office/drawing/2014/main" val="792279589"/>
                    </a:ext>
                  </a:extLst>
                </a:gridCol>
                <a:gridCol w="1082675">
                  <a:extLst>
                    <a:ext uri="{9D8B030D-6E8A-4147-A177-3AD203B41FA5}">
                      <a16:colId xmlns:a16="http://schemas.microsoft.com/office/drawing/2014/main" val="99981610"/>
                    </a:ext>
                  </a:extLst>
                </a:gridCol>
                <a:gridCol w="673097">
                  <a:extLst>
                    <a:ext uri="{9D8B030D-6E8A-4147-A177-3AD203B41FA5}">
                      <a16:colId xmlns:a16="http://schemas.microsoft.com/office/drawing/2014/main" val="1315891109"/>
                    </a:ext>
                  </a:extLst>
                </a:gridCol>
                <a:gridCol w="1160463">
                  <a:extLst>
                    <a:ext uri="{9D8B030D-6E8A-4147-A177-3AD203B41FA5}">
                      <a16:colId xmlns:a16="http://schemas.microsoft.com/office/drawing/2014/main" val="1142386122"/>
                    </a:ext>
                  </a:extLst>
                </a:gridCol>
                <a:gridCol w="720725">
                  <a:extLst>
                    <a:ext uri="{9D8B030D-6E8A-4147-A177-3AD203B41FA5}">
                      <a16:colId xmlns:a16="http://schemas.microsoft.com/office/drawing/2014/main" val="289585962"/>
                    </a:ext>
                  </a:extLst>
                </a:gridCol>
                <a:gridCol w="657225">
                  <a:extLst>
                    <a:ext uri="{9D8B030D-6E8A-4147-A177-3AD203B41FA5}">
                      <a16:colId xmlns:a16="http://schemas.microsoft.com/office/drawing/2014/main" val="1112172324"/>
                    </a:ext>
                  </a:extLst>
                </a:gridCol>
              </a:tblGrid>
              <a:tr h="370840">
                <a:tc>
                  <a:txBody>
                    <a:bodyPr/>
                    <a:lstStyle/>
                    <a:p>
                      <a:pPr algn="l"/>
                      <a:r>
                        <a:rPr lang="en-US" sz="1000" b="1" dirty="0">
                          <a:effectLst/>
                        </a:rPr>
                        <a:t>datetime</a:t>
                      </a:r>
                    </a:p>
                  </a:txBody>
                  <a:tcPr marL="47625" marR="47625" marT="47625" marB="47625" anchor="ctr"/>
                </a:tc>
                <a:tc>
                  <a:txBody>
                    <a:bodyPr/>
                    <a:lstStyle/>
                    <a:p>
                      <a:pPr algn="l"/>
                      <a:r>
                        <a:rPr lang="en-US" sz="1000" b="1">
                          <a:effectLst/>
                        </a:rPr>
                        <a:t>investigator</a:t>
                      </a:r>
                    </a:p>
                  </a:txBody>
                  <a:tcPr marL="47625" marR="47625" marT="47625" marB="47625" anchor="ctr"/>
                </a:tc>
                <a:tc>
                  <a:txBody>
                    <a:bodyPr/>
                    <a:lstStyle/>
                    <a:p>
                      <a:pPr algn="l"/>
                      <a:r>
                        <a:rPr lang="en-US" sz="1000" b="1">
                          <a:effectLst/>
                        </a:rPr>
                        <a:t>subject</a:t>
                      </a:r>
                    </a:p>
                  </a:txBody>
                  <a:tcPr marL="47625" marR="47625" marT="47625" marB="47625" anchor="ctr"/>
                </a:tc>
                <a:tc>
                  <a:txBody>
                    <a:bodyPr/>
                    <a:lstStyle/>
                    <a:p>
                      <a:pPr algn="l"/>
                      <a:r>
                        <a:rPr lang="en-US" sz="1000" b="1">
                          <a:effectLst/>
                        </a:rPr>
                        <a:t>species</a:t>
                      </a:r>
                    </a:p>
                  </a:txBody>
                  <a:tcPr marL="47625" marR="47625" marT="47625" marB="47625" anchor="ctr"/>
                </a:tc>
                <a:tc>
                  <a:txBody>
                    <a:bodyPr/>
                    <a:lstStyle/>
                    <a:p>
                      <a:pPr algn="l"/>
                      <a:r>
                        <a:rPr lang="en-US" sz="1000" b="1">
                          <a:effectLst/>
                        </a:rPr>
                        <a:t>strain</a:t>
                      </a:r>
                    </a:p>
                  </a:txBody>
                  <a:tcPr marL="47625" marR="47625" marT="47625" marB="47625" anchor="ctr"/>
                </a:tc>
                <a:tc>
                  <a:txBody>
                    <a:bodyPr/>
                    <a:lstStyle/>
                    <a:p>
                      <a:pPr algn="l"/>
                      <a:r>
                        <a:rPr lang="en-US" sz="1000" b="1">
                          <a:effectLst/>
                        </a:rPr>
                        <a:t>sex</a:t>
                      </a:r>
                    </a:p>
                  </a:txBody>
                  <a:tcPr marL="47625" marR="47625" marT="47625" marB="47625" anchor="ctr"/>
                </a:tc>
                <a:tc>
                  <a:txBody>
                    <a:bodyPr/>
                    <a:lstStyle/>
                    <a:p>
                      <a:pPr algn="l"/>
                      <a:r>
                        <a:rPr lang="en-US" sz="1000" b="1">
                          <a:effectLst/>
                        </a:rPr>
                        <a:t>group</a:t>
                      </a:r>
                    </a:p>
                  </a:txBody>
                  <a:tcPr marL="47625" marR="47625" marT="47625" marB="47625" anchor="ctr"/>
                </a:tc>
                <a:tc>
                  <a:txBody>
                    <a:bodyPr/>
                    <a:lstStyle/>
                    <a:p>
                      <a:pPr algn="l"/>
                      <a:r>
                        <a:rPr lang="en-US" sz="1000" b="1" dirty="0">
                          <a:effectLst/>
                        </a:rPr>
                        <a:t>protocol</a:t>
                      </a:r>
                    </a:p>
                  </a:txBody>
                  <a:tcPr marL="47625" marR="47625" marT="47625" marB="47625" anchor="ctr"/>
                </a:tc>
                <a:tc>
                  <a:txBody>
                    <a:bodyPr/>
                    <a:lstStyle/>
                    <a:p>
                      <a:pPr algn="l"/>
                      <a:r>
                        <a:rPr lang="en-US" sz="1000" b="1">
                          <a:effectLst/>
                        </a:rPr>
                        <a:t>organ</a:t>
                      </a:r>
                    </a:p>
                  </a:txBody>
                  <a:tcPr marL="47625" marR="47625" marT="47625" marB="47625" anchor="ctr"/>
                </a:tc>
                <a:tc>
                  <a:txBody>
                    <a:bodyPr/>
                    <a:lstStyle/>
                    <a:p>
                      <a:pPr algn="l"/>
                      <a:r>
                        <a:rPr lang="en-US" sz="1000" b="1">
                          <a:effectLst/>
                        </a:rPr>
                        <a:t>disease</a:t>
                      </a:r>
                    </a:p>
                  </a:txBody>
                  <a:tcPr marL="47625" marR="47625" marT="47625" marB="47625" anchor="ctr"/>
                </a:tc>
                <a:tc>
                  <a:txBody>
                    <a:bodyPr/>
                    <a:lstStyle/>
                    <a:p>
                      <a:pPr algn="l"/>
                      <a:r>
                        <a:rPr lang="en-US" sz="1000" b="1">
                          <a:effectLst/>
                        </a:rPr>
                        <a:t>qualifier</a:t>
                      </a:r>
                    </a:p>
                  </a:txBody>
                  <a:tcPr marL="47625" marR="47625" marT="47625" marB="47625" anchor="ctr"/>
                </a:tc>
                <a:tc>
                  <a:txBody>
                    <a:bodyPr/>
                    <a:lstStyle/>
                    <a:p>
                      <a:pPr algn="l"/>
                      <a:r>
                        <a:rPr lang="en-US" sz="1000" b="1" dirty="0">
                          <a:effectLst/>
                        </a:rPr>
                        <a:t>comment</a:t>
                      </a:r>
                    </a:p>
                  </a:txBody>
                  <a:tcPr marL="47625" marR="47625" marT="47625" marB="47625" anchor="ctr"/>
                </a:tc>
                <a:extLst>
                  <a:ext uri="{0D108BD9-81ED-4DB2-BD59-A6C34878D82A}">
                    <a16:rowId xmlns:a16="http://schemas.microsoft.com/office/drawing/2014/main" val="2015738419"/>
                  </a:ext>
                </a:extLst>
              </a:tr>
              <a:tr h="370840">
                <a:tc>
                  <a:txBody>
                    <a:bodyPr/>
                    <a:lstStyle/>
                    <a:p>
                      <a:pPr algn="l"/>
                      <a:r>
                        <a:rPr lang="en-US" sz="1000" dirty="0">
                          <a:effectLst/>
                        </a:rPr>
                        <a:t>1/1/14 10:21 AM</a:t>
                      </a:r>
                    </a:p>
                  </a:txBody>
                  <a:tcPr marL="47625" marR="47625" marT="47625" marB="47625" anchor="ctr"/>
                </a:tc>
                <a:tc>
                  <a:txBody>
                    <a:bodyPr/>
                    <a:lstStyle/>
                    <a:p>
                      <a:pPr algn="l"/>
                      <a:r>
                        <a:rPr lang="en-US" sz="1000">
                          <a:effectLst/>
                        </a:rPr>
                        <a:t>JAO</a:t>
                      </a:r>
                    </a:p>
                  </a:txBody>
                  <a:tcPr marL="47625" marR="47625" marT="47625" marB="47625" anchor="ctr"/>
                </a:tc>
                <a:tc>
                  <a:txBody>
                    <a:bodyPr/>
                    <a:lstStyle/>
                    <a:p>
                      <a:pPr algn="l"/>
                      <a:r>
                        <a:rPr lang="en-US" sz="1000">
                          <a:effectLst/>
                        </a:rPr>
                        <a:t>12</a:t>
                      </a:r>
                    </a:p>
                  </a:txBody>
                  <a:tcPr marL="47625" marR="47625" marT="47625" marB="47625" anchor="ctr"/>
                </a:tc>
                <a:tc>
                  <a:txBody>
                    <a:bodyPr/>
                    <a:lstStyle/>
                    <a:p>
                      <a:pPr algn="l"/>
                      <a:r>
                        <a:rPr lang="en-US" sz="1000">
                          <a:effectLst/>
                        </a:rPr>
                        <a:t>RAT</a:t>
                      </a:r>
                    </a:p>
                  </a:txBody>
                  <a:tcPr marL="47625" marR="47625" marT="47625" marB="47625" anchor="ctr"/>
                </a:tc>
                <a:tc>
                  <a:txBody>
                    <a:bodyPr/>
                    <a:lstStyle/>
                    <a:p>
                      <a:pPr algn="l"/>
                      <a:r>
                        <a:rPr lang="en-US" sz="1000">
                          <a:effectLst/>
                        </a:rPr>
                        <a:t>F 344/N</a:t>
                      </a:r>
                    </a:p>
                  </a:txBody>
                  <a:tcPr marL="47625" marR="47625" marT="47625" marB="47625" anchor="ctr"/>
                </a:tc>
                <a:tc>
                  <a:txBody>
                    <a:bodyPr/>
                    <a:lstStyle/>
                    <a:p>
                      <a:pPr algn="l"/>
                      <a:r>
                        <a:rPr lang="en-US" sz="1000">
                          <a:effectLst/>
                        </a:rPr>
                        <a:t>FEMALE</a:t>
                      </a:r>
                    </a:p>
                  </a:txBody>
                  <a:tcPr marL="47625" marR="47625" marT="47625" marB="47625" anchor="ctr"/>
                </a:tc>
                <a:tc>
                  <a:txBody>
                    <a:bodyPr/>
                    <a:lstStyle/>
                    <a:p>
                      <a:pPr algn="l"/>
                      <a:r>
                        <a:rPr lang="en-US" sz="1000">
                          <a:effectLst/>
                        </a:rPr>
                        <a:t>1</a:t>
                      </a:r>
                    </a:p>
                  </a:txBody>
                  <a:tcPr marL="47625" marR="47625" marT="47625" marB="47625" anchor="ctr"/>
                </a:tc>
                <a:tc>
                  <a:txBody>
                    <a:bodyPr/>
                    <a:lstStyle/>
                    <a:p>
                      <a:pPr algn="l"/>
                      <a:r>
                        <a:rPr lang="en-US" sz="1000">
                          <a:effectLst/>
                        </a:rPr>
                        <a:t>HISTOPATHOLOGY</a:t>
                      </a:r>
                    </a:p>
                  </a:txBody>
                  <a:tcPr marL="47625" marR="47625" marT="47625" marB="47625" anchor="ctr"/>
                </a:tc>
                <a:tc>
                  <a:txBody>
                    <a:bodyPr/>
                    <a:lstStyle/>
                    <a:p>
                      <a:pPr algn="l"/>
                      <a:r>
                        <a:rPr lang="en-US" sz="1000">
                          <a:effectLst/>
                        </a:rPr>
                        <a:t>LUNG</a:t>
                      </a:r>
                    </a:p>
                  </a:txBody>
                  <a:tcPr marL="47625" marR="47625" marT="47625" marB="47625" anchor="ctr"/>
                </a:tc>
                <a:tc>
                  <a:txBody>
                    <a:bodyPr/>
                    <a:lstStyle/>
                    <a:p>
                      <a:pPr algn="l"/>
                      <a:r>
                        <a:rPr lang="en-US" sz="1000">
                          <a:effectLst/>
                        </a:rPr>
                        <a:t>ADENOCARCINOMA</a:t>
                      </a:r>
                    </a:p>
                  </a:txBody>
                  <a:tcPr marL="47625" marR="47625" marT="47625" marB="47625" anchor="ctr"/>
                </a:tc>
                <a:tc>
                  <a:txBody>
                    <a:bodyPr/>
                    <a:lstStyle/>
                    <a:p>
                      <a:pPr algn="l"/>
                      <a:r>
                        <a:rPr lang="en-US" sz="1000" dirty="0">
                          <a:effectLst/>
                        </a:rPr>
                        <a:t>SEVERE</a:t>
                      </a:r>
                    </a:p>
                  </a:txBody>
                  <a:tcPr marL="47625" marR="47625" marT="47625" marB="47625" anchor="ctr"/>
                </a:tc>
                <a:tc>
                  <a:txBody>
                    <a:bodyPr/>
                    <a:lstStyle/>
                    <a:p>
                      <a:endParaRPr lang="en-US" sz="1000"/>
                    </a:p>
                  </a:txBody>
                  <a:tcPr/>
                </a:tc>
                <a:extLst>
                  <a:ext uri="{0D108BD9-81ED-4DB2-BD59-A6C34878D82A}">
                    <a16:rowId xmlns:a16="http://schemas.microsoft.com/office/drawing/2014/main" val="2955030143"/>
                  </a:ext>
                </a:extLst>
              </a:tr>
              <a:tr h="370840">
                <a:tc>
                  <a:txBody>
                    <a:bodyPr/>
                    <a:lstStyle/>
                    <a:p>
                      <a:pPr algn="l"/>
                      <a:r>
                        <a:rPr lang="en-US" sz="1000" dirty="0">
                          <a:effectLst/>
                        </a:rPr>
                        <a:t>1/1/14 10:30 AM</a:t>
                      </a:r>
                    </a:p>
                  </a:txBody>
                  <a:tcPr marL="47625" marR="47625" marT="47625" marB="47625" anchor="ctr"/>
                </a:tc>
                <a:tc>
                  <a:txBody>
                    <a:bodyPr/>
                    <a:lstStyle/>
                    <a:p>
                      <a:pPr algn="l"/>
                      <a:r>
                        <a:rPr lang="en-US" sz="1000">
                          <a:effectLst/>
                        </a:rPr>
                        <a:t>JAO</a:t>
                      </a:r>
                    </a:p>
                  </a:txBody>
                  <a:tcPr marL="47625" marR="47625" marT="47625" marB="47625" anchor="ctr"/>
                </a:tc>
                <a:tc>
                  <a:txBody>
                    <a:bodyPr/>
                    <a:lstStyle/>
                    <a:p>
                      <a:pPr algn="l"/>
                      <a:r>
                        <a:rPr lang="en-US" sz="1000">
                          <a:effectLst/>
                        </a:rPr>
                        <a:t>31</a:t>
                      </a:r>
                    </a:p>
                  </a:txBody>
                  <a:tcPr marL="47625" marR="47625" marT="47625" marB="47625" anchor="ctr"/>
                </a:tc>
                <a:tc>
                  <a:txBody>
                    <a:bodyPr/>
                    <a:lstStyle/>
                    <a:p>
                      <a:pPr algn="l"/>
                      <a:r>
                        <a:rPr lang="en-US" sz="1000">
                          <a:effectLst/>
                        </a:rPr>
                        <a:t>MOUSE</a:t>
                      </a:r>
                    </a:p>
                  </a:txBody>
                  <a:tcPr marL="47625" marR="47625" marT="47625" marB="47625" anchor="ctr"/>
                </a:tc>
                <a:tc>
                  <a:txBody>
                    <a:bodyPr/>
                    <a:lstStyle/>
                    <a:p>
                      <a:pPr algn="l"/>
                      <a:r>
                        <a:rPr lang="en-US" sz="1000">
                          <a:effectLst/>
                        </a:rPr>
                        <a:t>B6C3F1</a:t>
                      </a:r>
                    </a:p>
                  </a:txBody>
                  <a:tcPr marL="47625" marR="47625" marT="47625" marB="47625" anchor="ctr"/>
                </a:tc>
                <a:tc>
                  <a:txBody>
                    <a:bodyPr/>
                    <a:lstStyle/>
                    <a:p>
                      <a:pPr algn="l"/>
                      <a:r>
                        <a:rPr lang="en-US" sz="1000">
                          <a:effectLst/>
                        </a:rPr>
                        <a:t>MALE</a:t>
                      </a:r>
                    </a:p>
                  </a:txBody>
                  <a:tcPr marL="47625" marR="47625" marT="47625" marB="47625" anchor="ctr"/>
                </a:tc>
                <a:tc>
                  <a:txBody>
                    <a:bodyPr/>
                    <a:lstStyle/>
                    <a:p>
                      <a:pPr algn="l"/>
                      <a:r>
                        <a:rPr lang="en-US" sz="1000">
                          <a:effectLst/>
                        </a:rPr>
                        <a:t>2</a:t>
                      </a:r>
                    </a:p>
                  </a:txBody>
                  <a:tcPr marL="47625" marR="47625" marT="47625" marB="47625" anchor="ctr"/>
                </a:tc>
                <a:tc>
                  <a:txBody>
                    <a:bodyPr/>
                    <a:lstStyle/>
                    <a:p>
                      <a:pPr algn="l"/>
                      <a:r>
                        <a:rPr lang="en-US" sz="1000">
                          <a:effectLst/>
                        </a:rPr>
                        <a:t>HISTOPATHOLOGY</a:t>
                      </a:r>
                    </a:p>
                  </a:txBody>
                  <a:tcPr marL="47625" marR="47625" marT="47625" marB="47625" anchor="ctr"/>
                </a:tc>
                <a:tc>
                  <a:txBody>
                    <a:bodyPr/>
                    <a:lstStyle/>
                    <a:p>
                      <a:pPr algn="l"/>
                      <a:r>
                        <a:rPr lang="en-US" sz="1000">
                          <a:effectLst/>
                        </a:rPr>
                        <a:t>NOSE</a:t>
                      </a:r>
                    </a:p>
                  </a:txBody>
                  <a:tcPr marL="47625" marR="47625" marT="47625" marB="47625" anchor="ctr"/>
                </a:tc>
                <a:tc>
                  <a:txBody>
                    <a:bodyPr/>
                    <a:lstStyle/>
                    <a:p>
                      <a:pPr algn="l"/>
                      <a:r>
                        <a:rPr lang="en-US" sz="1000">
                          <a:effectLst/>
                        </a:rPr>
                        <a:t>INFLAMMATION</a:t>
                      </a:r>
                    </a:p>
                  </a:txBody>
                  <a:tcPr marL="47625" marR="47625" marT="47625" marB="47625" anchor="ctr"/>
                </a:tc>
                <a:tc>
                  <a:txBody>
                    <a:bodyPr/>
                    <a:lstStyle/>
                    <a:p>
                      <a:pPr algn="l"/>
                      <a:r>
                        <a:rPr lang="en-US" sz="1000" dirty="0">
                          <a:effectLst/>
                        </a:rPr>
                        <a:t>MILD</a:t>
                      </a:r>
                    </a:p>
                  </a:txBody>
                  <a:tcPr marL="47625" marR="47625" marT="47625" marB="47625" anchor="ctr"/>
                </a:tc>
                <a:tc>
                  <a:txBody>
                    <a:bodyPr/>
                    <a:lstStyle/>
                    <a:p>
                      <a:endParaRPr lang="en-US" sz="1000"/>
                    </a:p>
                  </a:txBody>
                  <a:tcPr/>
                </a:tc>
                <a:extLst>
                  <a:ext uri="{0D108BD9-81ED-4DB2-BD59-A6C34878D82A}">
                    <a16:rowId xmlns:a16="http://schemas.microsoft.com/office/drawing/2014/main" val="3374613395"/>
                  </a:ext>
                </a:extLst>
              </a:tr>
              <a:tr h="370840">
                <a:tc>
                  <a:txBody>
                    <a:bodyPr/>
                    <a:lstStyle/>
                    <a:p>
                      <a:pPr algn="l"/>
                      <a:r>
                        <a:rPr lang="en-US" sz="1000" dirty="0">
                          <a:effectLst/>
                        </a:rPr>
                        <a:t>1/1/14 10:45 AM</a:t>
                      </a:r>
                    </a:p>
                  </a:txBody>
                  <a:tcPr marL="47625" marR="47625" marT="47625" marB="47625" anchor="ctr"/>
                </a:tc>
                <a:tc>
                  <a:txBody>
                    <a:bodyPr/>
                    <a:lstStyle/>
                    <a:p>
                      <a:pPr algn="l"/>
                      <a:r>
                        <a:rPr lang="en-US" sz="1000" dirty="0">
                          <a:effectLst/>
                        </a:rPr>
                        <a:t>JAO</a:t>
                      </a:r>
                    </a:p>
                  </a:txBody>
                  <a:tcPr marL="47625" marR="47625" marT="47625" marB="47625" anchor="ctr"/>
                </a:tc>
                <a:tc>
                  <a:txBody>
                    <a:bodyPr/>
                    <a:lstStyle/>
                    <a:p>
                      <a:pPr algn="l"/>
                      <a:r>
                        <a:rPr lang="en-US" sz="1000">
                          <a:effectLst/>
                        </a:rPr>
                        <a:t>45</a:t>
                      </a:r>
                    </a:p>
                  </a:txBody>
                  <a:tcPr marL="47625" marR="47625" marT="47625" marB="47625" anchor="ctr"/>
                </a:tc>
                <a:tc>
                  <a:txBody>
                    <a:bodyPr/>
                    <a:lstStyle/>
                    <a:p>
                      <a:pPr algn="l"/>
                      <a:r>
                        <a:rPr lang="en-US" sz="1000">
                          <a:effectLst/>
                        </a:rPr>
                        <a:t>RAT</a:t>
                      </a:r>
                    </a:p>
                  </a:txBody>
                  <a:tcPr marL="47625" marR="47625" marT="47625" marB="47625" anchor="ctr"/>
                </a:tc>
                <a:tc>
                  <a:txBody>
                    <a:bodyPr/>
                    <a:lstStyle/>
                    <a:p>
                      <a:pPr algn="l"/>
                      <a:r>
                        <a:rPr lang="en-US" sz="1000">
                          <a:effectLst/>
                        </a:rPr>
                        <a:t>F 344/N</a:t>
                      </a:r>
                    </a:p>
                  </a:txBody>
                  <a:tcPr marL="47625" marR="47625" marT="47625" marB="47625" anchor="ctr"/>
                </a:tc>
                <a:tc>
                  <a:txBody>
                    <a:bodyPr/>
                    <a:lstStyle/>
                    <a:p>
                      <a:pPr algn="l"/>
                      <a:r>
                        <a:rPr lang="en-US" sz="1000">
                          <a:effectLst/>
                        </a:rPr>
                        <a:t>MALE</a:t>
                      </a:r>
                    </a:p>
                  </a:txBody>
                  <a:tcPr marL="47625" marR="47625" marT="47625" marB="47625" anchor="ctr"/>
                </a:tc>
                <a:tc>
                  <a:txBody>
                    <a:bodyPr/>
                    <a:lstStyle/>
                    <a:p>
                      <a:pPr algn="l"/>
                      <a:r>
                        <a:rPr lang="en-US" sz="1000">
                          <a:effectLst/>
                        </a:rPr>
                        <a:t>1</a:t>
                      </a:r>
                    </a:p>
                  </a:txBody>
                  <a:tcPr marL="47625" marR="47625" marT="47625" marB="47625" anchor="ctr"/>
                </a:tc>
                <a:tc>
                  <a:txBody>
                    <a:bodyPr/>
                    <a:lstStyle/>
                    <a:p>
                      <a:pPr algn="l"/>
                      <a:r>
                        <a:rPr lang="en-US" sz="1000">
                          <a:effectLst/>
                        </a:rPr>
                        <a:t>HISTOPATHOLOGY</a:t>
                      </a:r>
                    </a:p>
                  </a:txBody>
                  <a:tcPr marL="47625" marR="47625" marT="47625" marB="47625" anchor="ctr"/>
                </a:tc>
                <a:tc>
                  <a:txBody>
                    <a:bodyPr/>
                    <a:lstStyle/>
                    <a:p>
                      <a:pPr algn="l"/>
                      <a:r>
                        <a:rPr lang="en-US" sz="1000">
                          <a:effectLst/>
                        </a:rPr>
                        <a:t>ADRENAL CORTEX</a:t>
                      </a:r>
                    </a:p>
                  </a:txBody>
                  <a:tcPr marL="47625" marR="47625" marT="47625" marB="47625" anchor="ctr"/>
                </a:tc>
                <a:tc>
                  <a:txBody>
                    <a:bodyPr/>
                    <a:lstStyle/>
                    <a:p>
                      <a:pPr algn="l"/>
                      <a:r>
                        <a:rPr lang="en-US" sz="1000">
                          <a:effectLst/>
                        </a:rPr>
                        <a:t>NECROSIS</a:t>
                      </a:r>
                    </a:p>
                  </a:txBody>
                  <a:tcPr marL="47625" marR="47625" marT="47625" marB="47625" anchor="ctr"/>
                </a:tc>
                <a:tc>
                  <a:txBody>
                    <a:bodyPr/>
                    <a:lstStyle/>
                    <a:p>
                      <a:pPr algn="l"/>
                      <a:r>
                        <a:rPr lang="en-US" sz="1000" dirty="0">
                          <a:effectLst/>
                        </a:rPr>
                        <a:t>MODERATE</a:t>
                      </a:r>
                    </a:p>
                  </a:txBody>
                  <a:tcPr marL="47625" marR="47625" marT="47625" marB="47625" anchor="ctr"/>
                </a:tc>
                <a:tc>
                  <a:txBody>
                    <a:bodyPr/>
                    <a:lstStyle/>
                    <a:p>
                      <a:endParaRPr lang="en-US" sz="1000" dirty="0"/>
                    </a:p>
                  </a:txBody>
                  <a:tcPr/>
                </a:tc>
                <a:extLst>
                  <a:ext uri="{0D108BD9-81ED-4DB2-BD59-A6C34878D82A}">
                    <a16:rowId xmlns:a16="http://schemas.microsoft.com/office/drawing/2014/main" val="2547357992"/>
                  </a:ext>
                </a:extLst>
              </a:tr>
            </a:tbl>
          </a:graphicData>
        </a:graphic>
      </p:graphicFrame>
      <p:sp>
        <p:nvSpPr>
          <p:cNvPr id="8" name="TextBox 7">
            <a:extLst>
              <a:ext uri="{FF2B5EF4-FFF2-40B4-BE49-F238E27FC236}">
                <a16:creationId xmlns:a16="http://schemas.microsoft.com/office/drawing/2014/main" id="{A714823B-9C1B-2147-9A54-DF8BE5923D1F}"/>
              </a:ext>
            </a:extLst>
          </p:cNvPr>
          <p:cNvSpPr txBox="1"/>
          <p:nvPr/>
        </p:nvSpPr>
        <p:spPr>
          <a:xfrm>
            <a:off x="461010" y="3783330"/>
            <a:ext cx="8221980" cy="2031325"/>
          </a:xfrm>
          <a:prstGeom prst="rect">
            <a:avLst/>
          </a:prstGeom>
          <a:noFill/>
        </p:spPr>
        <p:txBody>
          <a:bodyPr wrap="square" rtlCol="0">
            <a:spAutoFit/>
          </a:bodyPr>
          <a:lstStyle/>
          <a:p>
            <a:r>
              <a:rPr lang="en-US" dirty="0"/>
              <a:t>Each row is an observation made by an investigator of a study subject.</a:t>
            </a:r>
          </a:p>
          <a:p>
            <a:pPr marL="285750" indent="-285750">
              <a:buFont typeface="Arial" panose="020B0604020202020204" pitchFamily="34" charset="0"/>
              <a:buChar char="•"/>
            </a:pPr>
            <a:r>
              <a:rPr lang="en-US" dirty="0"/>
              <a:t>What does each column mean?</a:t>
            </a:r>
          </a:p>
          <a:p>
            <a:pPr marL="285750" indent="-285750">
              <a:buFont typeface="Arial" panose="020B0604020202020204" pitchFamily="34" charset="0"/>
              <a:buChar char="•"/>
            </a:pPr>
            <a:r>
              <a:rPr lang="en-US" dirty="0"/>
              <a:t>What about the values?</a:t>
            </a:r>
          </a:p>
          <a:p>
            <a:pPr marL="742950" lvl="1" indent="-285750">
              <a:buFont typeface="Arial" panose="020B0604020202020204" pitchFamily="34" charset="0"/>
              <a:buChar char="•"/>
            </a:pPr>
            <a:r>
              <a:rPr lang="en-US" dirty="0"/>
              <a:t>What does "B6C3F1" mean?</a:t>
            </a:r>
          </a:p>
          <a:p>
            <a:pPr marL="742950" lvl="1" indent="-285750">
              <a:buFont typeface="Arial" panose="020B0604020202020204" pitchFamily="34" charset="0"/>
              <a:buChar char="•"/>
            </a:pPr>
            <a:r>
              <a:rPr lang="en-US" dirty="0"/>
              <a:t>Does "histology" mean a general type of assay or a specific protocol for this study?</a:t>
            </a:r>
          </a:p>
          <a:p>
            <a:pPr marL="742950" lvl="1" indent="-285750">
              <a:buFont typeface="Arial" panose="020B0604020202020204" pitchFamily="34" charset="0"/>
              <a:buChar char="•"/>
            </a:pPr>
            <a:r>
              <a:rPr lang="en-US" dirty="0"/>
              <a:t>Are the date formats MMDDYY or DDMMYY?</a:t>
            </a:r>
          </a:p>
        </p:txBody>
      </p:sp>
    </p:spTree>
    <p:extLst>
      <p:ext uri="{BB962C8B-B14F-4D97-AF65-F5344CB8AC3E}">
        <p14:creationId xmlns:p14="http://schemas.microsoft.com/office/powerpoint/2010/main" val="23153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FAB22-9A7F-D64D-BE31-E826B2983032}"/>
              </a:ext>
            </a:extLst>
          </p:cNvPr>
          <p:cNvSpPr>
            <a:spLocks noGrp="1"/>
          </p:cNvSpPr>
          <p:nvPr>
            <p:ph type="title"/>
          </p:nvPr>
        </p:nvSpPr>
        <p:spPr/>
        <p:txBody>
          <a:bodyPr>
            <a:normAutofit fontScale="90000"/>
          </a:bodyPr>
          <a:lstStyle/>
          <a:p>
            <a:r>
              <a:rPr lang="en-US" dirty="0"/>
              <a:t>What information does this data contain?</a:t>
            </a:r>
          </a:p>
        </p:txBody>
      </p:sp>
      <p:sp>
        <p:nvSpPr>
          <p:cNvPr id="3" name="Content Placeholder 2">
            <a:extLst>
              <a:ext uri="{FF2B5EF4-FFF2-40B4-BE49-F238E27FC236}">
                <a16:creationId xmlns:a16="http://schemas.microsoft.com/office/drawing/2014/main" id="{9980316D-EDFC-3145-BCEE-6B5B57159BE0}"/>
              </a:ext>
            </a:extLst>
          </p:cNvPr>
          <p:cNvSpPr>
            <a:spLocks noGrp="1"/>
          </p:cNvSpPr>
          <p:nvPr>
            <p:ph idx="1"/>
          </p:nvPr>
        </p:nvSpPr>
        <p:spPr>
          <a:xfrm>
            <a:off x="802922" y="1885144"/>
            <a:ext cx="7604983" cy="4771688"/>
          </a:xfrm>
        </p:spPr>
        <p:txBody>
          <a:bodyPr>
            <a:normAutofit/>
          </a:bodyPr>
          <a:lstStyle/>
          <a:p>
            <a:pPr marL="0" indent="0">
              <a:buNone/>
            </a:pPr>
            <a:r>
              <a:rPr lang="en-US" dirty="0"/>
              <a:t>Meanings are clear to the investigators during study design and data collection</a:t>
            </a:r>
          </a:p>
          <a:p>
            <a:pPr marL="0" indent="0">
              <a:buNone/>
            </a:pPr>
            <a:r>
              <a:rPr lang="en-US" dirty="0"/>
              <a:t>May not be clear to:</a:t>
            </a:r>
          </a:p>
          <a:p>
            <a:pPr lvl="1"/>
            <a:r>
              <a:rPr lang="en-US" dirty="0"/>
              <a:t>Other researchers in the same lab</a:t>
            </a:r>
          </a:p>
          <a:p>
            <a:pPr lvl="1"/>
            <a:r>
              <a:rPr lang="en-US" dirty="0"/>
              <a:t>Researchers in other labs</a:t>
            </a:r>
          </a:p>
          <a:p>
            <a:pPr lvl="1"/>
            <a:r>
              <a:rPr lang="en-US" dirty="0"/>
              <a:t>Original study authors at some time in the future</a:t>
            </a:r>
          </a:p>
          <a:p>
            <a:pPr marL="0" indent="0">
              <a:buNone/>
            </a:pPr>
            <a:r>
              <a:rPr lang="en-US" dirty="0"/>
              <a:t>Solution:</a:t>
            </a:r>
          </a:p>
          <a:p>
            <a:pPr lvl="1"/>
            <a:r>
              <a:rPr lang="en-US" dirty="0"/>
              <a:t>Be clear from the outset</a:t>
            </a:r>
          </a:p>
          <a:p>
            <a:pPr marL="0" indent="0">
              <a:buNone/>
            </a:pPr>
            <a:r>
              <a:rPr lang="en-US" dirty="0"/>
              <a:t>Bonus:</a:t>
            </a:r>
          </a:p>
          <a:p>
            <a:pPr lvl="1"/>
            <a:r>
              <a:rPr lang="en-US" dirty="0"/>
              <a:t>Communicating in a machine-readable way makes data easier to search and analyze</a:t>
            </a:r>
          </a:p>
        </p:txBody>
      </p:sp>
    </p:spTree>
    <p:extLst>
      <p:ext uri="{BB962C8B-B14F-4D97-AF65-F5344CB8AC3E}">
        <p14:creationId xmlns:p14="http://schemas.microsoft.com/office/powerpoint/2010/main" val="154148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9A5E-1A20-2241-BC36-356470B88ACB}"/>
              </a:ext>
            </a:extLst>
          </p:cNvPr>
          <p:cNvSpPr>
            <a:spLocks noGrp="1"/>
          </p:cNvSpPr>
          <p:nvPr>
            <p:ph type="title"/>
          </p:nvPr>
        </p:nvSpPr>
        <p:spPr/>
        <p:txBody>
          <a:bodyPr>
            <a:normAutofit fontScale="90000"/>
          </a:bodyPr>
          <a:lstStyle/>
          <a:p>
            <a:r>
              <a:rPr lang="en-US" dirty="0"/>
              <a:t>What information does this data contain?</a:t>
            </a:r>
          </a:p>
        </p:txBody>
      </p:sp>
      <p:graphicFrame>
        <p:nvGraphicFramePr>
          <p:cNvPr id="7" name="Content Placeholder 6">
            <a:extLst>
              <a:ext uri="{FF2B5EF4-FFF2-40B4-BE49-F238E27FC236}">
                <a16:creationId xmlns:a16="http://schemas.microsoft.com/office/drawing/2014/main" id="{F0992A84-8558-7041-B225-D1A1452BCCA4}"/>
              </a:ext>
            </a:extLst>
          </p:cNvPr>
          <p:cNvGraphicFramePr>
            <a:graphicFrameLocks noGrp="1"/>
          </p:cNvGraphicFramePr>
          <p:nvPr>
            <p:ph idx="1"/>
          </p:nvPr>
        </p:nvGraphicFramePr>
        <p:xfrm>
          <a:off x="461010" y="1951355"/>
          <a:ext cx="8221980" cy="157099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51519121"/>
                    </a:ext>
                  </a:extLst>
                </a:gridCol>
                <a:gridCol w="754063">
                  <a:extLst>
                    <a:ext uri="{9D8B030D-6E8A-4147-A177-3AD203B41FA5}">
                      <a16:colId xmlns:a16="http://schemas.microsoft.com/office/drawing/2014/main" val="2947609564"/>
                    </a:ext>
                  </a:extLst>
                </a:gridCol>
                <a:gridCol w="503238">
                  <a:extLst>
                    <a:ext uri="{9D8B030D-6E8A-4147-A177-3AD203B41FA5}">
                      <a16:colId xmlns:a16="http://schemas.microsoft.com/office/drawing/2014/main" val="3813568527"/>
                    </a:ext>
                  </a:extLst>
                </a:gridCol>
                <a:gridCol w="517525">
                  <a:extLst>
                    <a:ext uri="{9D8B030D-6E8A-4147-A177-3AD203B41FA5}">
                      <a16:colId xmlns:a16="http://schemas.microsoft.com/office/drawing/2014/main" val="2354409307"/>
                    </a:ext>
                  </a:extLst>
                </a:gridCol>
                <a:gridCol w="538163">
                  <a:extLst>
                    <a:ext uri="{9D8B030D-6E8A-4147-A177-3AD203B41FA5}">
                      <a16:colId xmlns:a16="http://schemas.microsoft.com/office/drawing/2014/main" val="4030230355"/>
                    </a:ext>
                  </a:extLst>
                </a:gridCol>
                <a:gridCol w="541338">
                  <a:extLst>
                    <a:ext uri="{9D8B030D-6E8A-4147-A177-3AD203B41FA5}">
                      <a16:colId xmlns:a16="http://schemas.microsoft.com/office/drawing/2014/main" val="297370882"/>
                    </a:ext>
                  </a:extLst>
                </a:gridCol>
                <a:gridCol w="433388">
                  <a:extLst>
                    <a:ext uri="{9D8B030D-6E8A-4147-A177-3AD203B41FA5}">
                      <a16:colId xmlns:a16="http://schemas.microsoft.com/office/drawing/2014/main" val="792279589"/>
                    </a:ext>
                  </a:extLst>
                </a:gridCol>
                <a:gridCol w="1082675">
                  <a:extLst>
                    <a:ext uri="{9D8B030D-6E8A-4147-A177-3AD203B41FA5}">
                      <a16:colId xmlns:a16="http://schemas.microsoft.com/office/drawing/2014/main" val="99981610"/>
                    </a:ext>
                  </a:extLst>
                </a:gridCol>
                <a:gridCol w="673097">
                  <a:extLst>
                    <a:ext uri="{9D8B030D-6E8A-4147-A177-3AD203B41FA5}">
                      <a16:colId xmlns:a16="http://schemas.microsoft.com/office/drawing/2014/main" val="1315891109"/>
                    </a:ext>
                  </a:extLst>
                </a:gridCol>
                <a:gridCol w="1160463">
                  <a:extLst>
                    <a:ext uri="{9D8B030D-6E8A-4147-A177-3AD203B41FA5}">
                      <a16:colId xmlns:a16="http://schemas.microsoft.com/office/drawing/2014/main" val="1142386122"/>
                    </a:ext>
                  </a:extLst>
                </a:gridCol>
                <a:gridCol w="720725">
                  <a:extLst>
                    <a:ext uri="{9D8B030D-6E8A-4147-A177-3AD203B41FA5}">
                      <a16:colId xmlns:a16="http://schemas.microsoft.com/office/drawing/2014/main" val="289585962"/>
                    </a:ext>
                  </a:extLst>
                </a:gridCol>
                <a:gridCol w="657225">
                  <a:extLst>
                    <a:ext uri="{9D8B030D-6E8A-4147-A177-3AD203B41FA5}">
                      <a16:colId xmlns:a16="http://schemas.microsoft.com/office/drawing/2014/main" val="1112172324"/>
                    </a:ext>
                  </a:extLst>
                </a:gridCol>
              </a:tblGrid>
              <a:tr h="370840">
                <a:tc>
                  <a:txBody>
                    <a:bodyPr/>
                    <a:lstStyle/>
                    <a:p>
                      <a:pPr algn="l"/>
                      <a:r>
                        <a:rPr lang="en-US" sz="1000" b="1" dirty="0">
                          <a:effectLst/>
                        </a:rPr>
                        <a:t>datetime</a:t>
                      </a:r>
                    </a:p>
                  </a:txBody>
                  <a:tcPr marL="47625" marR="47625" marT="47625" marB="47625" anchor="ctr"/>
                </a:tc>
                <a:tc>
                  <a:txBody>
                    <a:bodyPr/>
                    <a:lstStyle/>
                    <a:p>
                      <a:pPr algn="l"/>
                      <a:r>
                        <a:rPr lang="en-US" sz="1000" b="1">
                          <a:effectLst/>
                        </a:rPr>
                        <a:t>investigator</a:t>
                      </a:r>
                    </a:p>
                  </a:txBody>
                  <a:tcPr marL="47625" marR="47625" marT="47625" marB="47625" anchor="ctr"/>
                </a:tc>
                <a:tc>
                  <a:txBody>
                    <a:bodyPr/>
                    <a:lstStyle/>
                    <a:p>
                      <a:pPr algn="l"/>
                      <a:r>
                        <a:rPr lang="en-US" sz="1000" b="1">
                          <a:effectLst/>
                        </a:rPr>
                        <a:t>subject</a:t>
                      </a:r>
                    </a:p>
                  </a:txBody>
                  <a:tcPr marL="47625" marR="47625" marT="47625" marB="47625" anchor="ctr"/>
                </a:tc>
                <a:tc>
                  <a:txBody>
                    <a:bodyPr/>
                    <a:lstStyle/>
                    <a:p>
                      <a:pPr algn="l"/>
                      <a:r>
                        <a:rPr lang="en-US" sz="1000" b="1">
                          <a:effectLst/>
                        </a:rPr>
                        <a:t>species</a:t>
                      </a:r>
                    </a:p>
                  </a:txBody>
                  <a:tcPr marL="47625" marR="47625" marT="47625" marB="47625" anchor="ctr"/>
                </a:tc>
                <a:tc>
                  <a:txBody>
                    <a:bodyPr/>
                    <a:lstStyle/>
                    <a:p>
                      <a:pPr algn="l"/>
                      <a:r>
                        <a:rPr lang="en-US" sz="1000" b="1">
                          <a:effectLst/>
                        </a:rPr>
                        <a:t>strain</a:t>
                      </a:r>
                    </a:p>
                  </a:txBody>
                  <a:tcPr marL="47625" marR="47625" marT="47625" marB="47625" anchor="ctr"/>
                </a:tc>
                <a:tc>
                  <a:txBody>
                    <a:bodyPr/>
                    <a:lstStyle/>
                    <a:p>
                      <a:pPr algn="l"/>
                      <a:r>
                        <a:rPr lang="en-US" sz="1000" b="1">
                          <a:effectLst/>
                        </a:rPr>
                        <a:t>sex</a:t>
                      </a:r>
                    </a:p>
                  </a:txBody>
                  <a:tcPr marL="47625" marR="47625" marT="47625" marB="47625" anchor="ctr"/>
                </a:tc>
                <a:tc>
                  <a:txBody>
                    <a:bodyPr/>
                    <a:lstStyle/>
                    <a:p>
                      <a:pPr algn="l"/>
                      <a:r>
                        <a:rPr lang="en-US" sz="1000" b="1">
                          <a:effectLst/>
                        </a:rPr>
                        <a:t>group</a:t>
                      </a:r>
                    </a:p>
                  </a:txBody>
                  <a:tcPr marL="47625" marR="47625" marT="47625" marB="47625" anchor="ctr"/>
                </a:tc>
                <a:tc>
                  <a:txBody>
                    <a:bodyPr/>
                    <a:lstStyle/>
                    <a:p>
                      <a:pPr algn="l"/>
                      <a:r>
                        <a:rPr lang="en-US" sz="1000" b="1" dirty="0">
                          <a:effectLst/>
                        </a:rPr>
                        <a:t>protocol</a:t>
                      </a:r>
                    </a:p>
                  </a:txBody>
                  <a:tcPr marL="47625" marR="47625" marT="47625" marB="47625" anchor="ctr"/>
                </a:tc>
                <a:tc>
                  <a:txBody>
                    <a:bodyPr/>
                    <a:lstStyle/>
                    <a:p>
                      <a:pPr algn="l"/>
                      <a:r>
                        <a:rPr lang="en-US" sz="1000" b="1">
                          <a:effectLst/>
                        </a:rPr>
                        <a:t>organ</a:t>
                      </a:r>
                    </a:p>
                  </a:txBody>
                  <a:tcPr marL="47625" marR="47625" marT="47625" marB="47625" anchor="ctr"/>
                </a:tc>
                <a:tc>
                  <a:txBody>
                    <a:bodyPr/>
                    <a:lstStyle/>
                    <a:p>
                      <a:pPr algn="l"/>
                      <a:r>
                        <a:rPr lang="en-US" sz="1000" b="1">
                          <a:effectLst/>
                        </a:rPr>
                        <a:t>disease</a:t>
                      </a:r>
                    </a:p>
                  </a:txBody>
                  <a:tcPr marL="47625" marR="47625" marT="47625" marB="47625" anchor="ctr"/>
                </a:tc>
                <a:tc>
                  <a:txBody>
                    <a:bodyPr/>
                    <a:lstStyle/>
                    <a:p>
                      <a:pPr algn="l"/>
                      <a:r>
                        <a:rPr lang="en-US" sz="1000" b="1">
                          <a:effectLst/>
                        </a:rPr>
                        <a:t>qualifier</a:t>
                      </a:r>
                    </a:p>
                  </a:txBody>
                  <a:tcPr marL="47625" marR="47625" marT="47625" marB="47625" anchor="ctr"/>
                </a:tc>
                <a:tc>
                  <a:txBody>
                    <a:bodyPr/>
                    <a:lstStyle/>
                    <a:p>
                      <a:pPr algn="l"/>
                      <a:r>
                        <a:rPr lang="en-US" sz="1000" b="1" dirty="0">
                          <a:effectLst/>
                        </a:rPr>
                        <a:t>comment</a:t>
                      </a:r>
                    </a:p>
                  </a:txBody>
                  <a:tcPr marL="47625" marR="47625" marT="47625" marB="47625" anchor="ctr"/>
                </a:tc>
                <a:extLst>
                  <a:ext uri="{0D108BD9-81ED-4DB2-BD59-A6C34878D82A}">
                    <a16:rowId xmlns:a16="http://schemas.microsoft.com/office/drawing/2014/main" val="2015738419"/>
                  </a:ext>
                </a:extLst>
              </a:tr>
              <a:tr h="370840">
                <a:tc>
                  <a:txBody>
                    <a:bodyPr/>
                    <a:lstStyle/>
                    <a:p>
                      <a:pPr algn="l"/>
                      <a:r>
                        <a:rPr lang="en-US" sz="1000" dirty="0">
                          <a:effectLst/>
                        </a:rPr>
                        <a:t>1/1/14 10:21 AM</a:t>
                      </a:r>
                    </a:p>
                  </a:txBody>
                  <a:tcPr marL="47625" marR="47625" marT="47625" marB="47625" anchor="ctr"/>
                </a:tc>
                <a:tc>
                  <a:txBody>
                    <a:bodyPr/>
                    <a:lstStyle/>
                    <a:p>
                      <a:pPr algn="l"/>
                      <a:r>
                        <a:rPr lang="en-US" sz="1000">
                          <a:effectLst/>
                        </a:rPr>
                        <a:t>JAO</a:t>
                      </a:r>
                    </a:p>
                  </a:txBody>
                  <a:tcPr marL="47625" marR="47625" marT="47625" marB="47625" anchor="ctr"/>
                </a:tc>
                <a:tc>
                  <a:txBody>
                    <a:bodyPr/>
                    <a:lstStyle/>
                    <a:p>
                      <a:pPr algn="l"/>
                      <a:r>
                        <a:rPr lang="en-US" sz="1000">
                          <a:effectLst/>
                        </a:rPr>
                        <a:t>12</a:t>
                      </a:r>
                    </a:p>
                  </a:txBody>
                  <a:tcPr marL="47625" marR="47625" marT="47625" marB="47625" anchor="ctr"/>
                </a:tc>
                <a:tc>
                  <a:txBody>
                    <a:bodyPr/>
                    <a:lstStyle/>
                    <a:p>
                      <a:pPr algn="l"/>
                      <a:r>
                        <a:rPr lang="en-US" sz="1000">
                          <a:effectLst/>
                        </a:rPr>
                        <a:t>RAT</a:t>
                      </a:r>
                    </a:p>
                  </a:txBody>
                  <a:tcPr marL="47625" marR="47625" marT="47625" marB="47625" anchor="ctr"/>
                </a:tc>
                <a:tc>
                  <a:txBody>
                    <a:bodyPr/>
                    <a:lstStyle/>
                    <a:p>
                      <a:pPr algn="l"/>
                      <a:r>
                        <a:rPr lang="en-US" sz="1000">
                          <a:effectLst/>
                        </a:rPr>
                        <a:t>F 344/N</a:t>
                      </a:r>
                    </a:p>
                  </a:txBody>
                  <a:tcPr marL="47625" marR="47625" marT="47625" marB="47625" anchor="ctr"/>
                </a:tc>
                <a:tc>
                  <a:txBody>
                    <a:bodyPr/>
                    <a:lstStyle/>
                    <a:p>
                      <a:pPr algn="l"/>
                      <a:r>
                        <a:rPr lang="en-US" sz="1000">
                          <a:effectLst/>
                        </a:rPr>
                        <a:t>FEMALE</a:t>
                      </a:r>
                    </a:p>
                  </a:txBody>
                  <a:tcPr marL="47625" marR="47625" marT="47625" marB="47625" anchor="ctr"/>
                </a:tc>
                <a:tc>
                  <a:txBody>
                    <a:bodyPr/>
                    <a:lstStyle/>
                    <a:p>
                      <a:pPr algn="l"/>
                      <a:r>
                        <a:rPr lang="en-US" sz="1000">
                          <a:effectLst/>
                        </a:rPr>
                        <a:t>1</a:t>
                      </a:r>
                    </a:p>
                  </a:txBody>
                  <a:tcPr marL="47625" marR="47625" marT="47625" marB="47625" anchor="ctr"/>
                </a:tc>
                <a:tc>
                  <a:txBody>
                    <a:bodyPr/>
                    <a:lstStyle/>
                    <a:p>
                      <a:pPr algn="l"/>
                      <a:r>
                        <a:rPr lang="en-US" sz="1000">
                          <a:effectLst/>
                        </a:rPr>
                        <a:t>HISTOPATHOLOGY</a:t>
                      </a:r>
                    </a:p>
                  </a:txBody>
                  <a:tcPr marL="47625" marR="47625" marT="47625" marB="47625" anchor="ctr"/>
                </a:tc>
                <a:tc>
                  <a:txBody>
                    <a:bodyPr/>
                    <a:lstStyle/>
                    <a:p>
                      <a:pPr algn="l"/>
                      <a:r>
                        <a:rPr lang="en-US" sz="1000">
                          <a:effectLst/>
                        </a:rPr>
                        <a:t>LUNG</a:t>
                      </a:r>
                    </a:p>
                  </a:txBody>
                  <a:tcPr marL="47625" marR="47625" marT="47625" marB="47625" anchor="ctr"/>
                </a:tc>
                <a:tc>
                  <a:txBody>
                    <a:bodyPr/>
                    <a:lstStyle/>
                    <a:p>
                      <a:pPr algn="l"/>
                      <a:r>
                        <a:rPr lang="en-US" sz="1000">
                          <a:effectLst/>
                        </a:rPr>
                        <a:t>ADENOCARCINOMA</a:t>
                      </a:r>
                    </a:p>
                  </a:txBody>
                  <a:tcPr marL="47625" marR="47625" marT="47625" marB="47625" anchor="ctr"/>
                </a:tc>
                <a:tc>
                  <a:txBody>
                    <a:bodyPr/>
                    <a:lstStyle/>
                    <a:p>
                      <a:pPr algn="l"/>
                      <a:r>
                        <a:rPr lang="en-US" sz="1000" dirty="0">
                          <a:effectLst/>
                        </a:rPr>
                        <a:t>SEVERE</a:t>
                      </a:r>
                    </a:p>
                  </a:txBody>
                  <a:tcPr marL="47625" marR="47625" marT="47625" marB="47625" anchor="ctr"/>
                </a:tc>
                <a:tc>
                  <a:txBody>
                    <a:bodyPr/>
                    <a:lstStyle/>
                    <a:p>
                      <a:endParaRPr lang="en-US" sz="1000"/>
                    </a:p>
                  </a:txBody>
                  <a:tcPr/>
                </a:tc>
                <a:extLst>
                  <a:ext uri="{0D108BD9-81ED-4DB2-BD59-A6C34878D82A}">
                    <a16:rowId xmlns:a16="http://schemas.microsoft.com/office/drawing/2014/main" val="2955030143"/>
                  </a:ext>
                </a:extLst>
              </a:tr>
              <a:tr h="370840">
                <a:tc>
                  <a:txBody>
                    <a:bodyPr/>
                    <a:lstStyle/>
                    <a:p>
                      <a:pPr algn="l"/>
                      <a:r>
                        <a:rPr lang="en-US" sz="1000" dirty="0">
                          <a:effectLst/>
                        </a:rPr>
                        <a:t>1/1/14 10:30 AM</a:t>
                      </a:r>
                    </a:p>
                  </a:txBody>
                  <a:tcPr marL="47625" marR="47625" marT="47625" marB="47625" anchor="ctr"/>
                </a:tc>
                <a:tc>
                  <a:txBody>
                    <a:bodyPr/>
                    <a:lstStyle/>
                    <a:p>
                      <a:pPr algn="l"/>
                      <a:r>
                        <a:rPr lang="en-US" sz="1000">
                          <a:effectLst/>
                        </a:rPr>
                        <a:t>JAO</a:t>
                      </a:r>
                    </a:p>
                  </a:txBody>
                  <a:tcPr marL="47625" marR="47625" marT="47625" marB="47625" anchor="ctr"/>
                </a:tc>
                <a:tc>
                  <a:txBody>
                    <a:bodyPr/>
                    <a:lstStyle/>
                    <a:p>
                      <a:pPr algn="l"/>
                      <a:r>
                        <a:rPr lang="en-US" sz="1000">
                          <a:effectLst/>
                        </a:rPr>
                        <a:t>31</a:t>
                      </a:r>
                    </a:p>
                  </a:txBody>
                  <a:tcPr marL="47625" marR="47625" marT="47625" marB="47625" anchor="ctr"/>
                </a:tc>
                <a:tc>
                  <a:txBody>
                    <a:bodyPr/>
                    <a:lstStyle/>
                    <a:p>
                      <a:pPr algn="l"/>
                      <a:r>
                        <a:rPr lang="en-US" sz="1000">
                          <a:effectLst/>
                        </a:rPr>
                        <a:t>MOUSE</a:t>
                      </a:r>
                    </a:p>
                  </a:txBody>
                  <a:tcPr marL="47625" marR="47625" marT="47625" marB="47625" anchor="ctr"/>
                </a:tc>
                <a:tc>
                  <a:txBody>
                    <a:bodyPr/>
                    <a:lstStyle/>
                    <a:p>
                      <a:pPr algn="l"/>
                      <a:r>
                        <a:rPr lang="en-US" sz="1000">
                          <a:effectLst/>
                        </a:rPr>
                        <a:t>B6C3F1</a:t>
                      </a:r>
                    </a:p>
                  </a:txBody>
                  <a:tcPr marL="47625" marR="47625" marT="47625" marB="47625" anchor="ctr"/>
                </a:tc>
                <a:tc>
                  <a:txBody>
                    <a:bodyPr/>
                    <a:lstStyle/>
                    <a:p>
                      <a:pPr algn="l"/>
                      <a:r>
                        <a:rPr lang="en-US" sz="1000">
                          <a:effectLst/>
                        </a:rPr>
                        <a:t>MALE</a:t>
                      </a:r>
                    </a:p>
                  </a:txBody>
                  <a:tcPr marL="47625" marR="47625" marT="47625" marB="47625" anchor="ctr"/>
                </a:tc>
                <a:tc>
                  <a:txBody>
                    <a:bodyPr/>
                    <a:lstStyle/>
                    <a:p>
                      <a:pPr algn="l"/>
                      <a:r>
                        <a:rPr lang="en-US" sz="1000">
                          <a:effectLst/>
                        </a:rPr>
                        <a:t>2</a:t>
                      </a:r>
                    </a:p>
                  </a:txBody>
                  <a:tcPr marL="47625" marR="47625" marT="47625" marB="47625" anchor="ctr"/>
                </a:tc>
                <a:tc>
                  <a:txBody>
                    <a:bodyPr/>
                    <a:lstStyle/>
                    <a:p>
                      <a:pPr algn="l"/>
                      <a:r>
                        <a:rPr lang="en-US" sz="1000">
                          <a:effectLst/>
                        </a:rPr>
                        <a:t>HISTOPATHOLOGY</a:t>
                      </a:r>
                    </a:p>
                  </a:txBody>
                  <a:tcPr marL="47625" marR="47625" marT="47625" marB="47625" anchor="ctr"/>
                </a:tc>
                <a:tc>
                  <a:txBody>
                    <a:bodyPr/>
                    <a:lstStyle/>
                    <a:p>
                      <a:pPr algn="l"/>
                      <a:r>
                        <a:rPr lang="en-US" sz="1000">
                          <a:effectLst/>
                        </a:rPr>
                        <a:t>NOSE</a:t>
                      </a:r>
                    </a:p>
                  </a:txBody>
                  <a:tcPr marL="47625" marR="47625" marT="47625" marB="47625" anchor="ctr"/>
                </a:tc>
                <a:tc>
                  <a:txBody>
                    <a:bodyPr/>
                    <a:lstStyle/>
                    <a:p>
                      <a:pPr algn="l"/>
                      <a:r>
                        <a:rPr lang="en-US" sz="1000">
                          <a:effectLst/>
                        </a:rPr>
                        <a:t>INFLAMMATION</a:t>
                      </a:r>
                    </a:p>
                  </a:txBody>
                  <a:tcPr marL="47625" marR="47625" marT="47625" marB="47625" anchor="ctr"/>
                </a:tc>
                <a:tc>
                  <a:txBody>
                    <a:bodyPr/>
                    <a:lstStyle/>
                    <a:p>
                      <a:pPr algn="l"/>
                      <a:r>
                        <a:rPr lang="en-US" sz="1000" dirty="0">
                          <a:effectLst/>
                        </a:rPr>
                        <a:t>MILD</a:t>
                      </a:r>
                    </a:p>
                  </a:txBody>
                  <a:tcPr marL="47625" marR="47625" marT="47625" marB="47625" anchor="ctr"/>
                </a:tc>
                <a:tc>
                  <a:txBody>
                    <a:bodyPr/>
                    <a:lstStyle/>
                    <a:p>
                      <a:endParaRPr lang="en-US" sz="1000"/>
                    </a:p>
                  </a:txBody>
                  <a:tcPr/>
                </a:tc>
                <a:extLst>
                  <a:ext uri="{0D108BD9-81ED-4DB2-BD59-A6C34878D82A}">
                    <a16:rowId xmlns:a16="http://schemas.microsoft.com/office/drawing/2014/main" val="3374613395"/>
                  </a:ext>
                </a:extLst>
              </a:tr>
              <a:tr h="370840">
                <a:tc>
                  <a:txBody>
                    <a:bodyPr/>
                    <a:lstStyle/>
                    <a:p>
                      <a:pPr algn="l"/>
                      <a:r>
                        <a:rPr lang="en-US" sz="1000" dirty="0">
                          <a:effectLst/>
                        </a:rPr>
                        <a:t>1/1/14 10:45 AM</a:t>
                      </a:r>
                    </a:p>
                  </a:txBody>
                  <a:tcPr marL="47625" marR="47625" marT="47625" marB="47625" anchor="ctr"/>
                </a:tc>
                <a:tc>
                  <a:txBody>
                    <a:bodyPr/>
                    <a:lstStyle/>
                    <a:p>
                      <a:pPr algn="l"/>
                      <a:r>
                        <a:rPr lang="en-US" sz="1000" dirty="0">
                          <a:effectLst/>
                        </a:rPr>
                        <a:t>JAO</a:t>
                      </a:r>
                    </a:p>
                  </a:txBody>
                  <a:tcPr marL="47625" marR="47625" marT="47625" marB="47625" anchor="ctr"/>
                </a:tc>
                <a:tc>
                  <a:txBody>
                    <a:bodyPr/>
                    <a:lstStyle/>
                    <a:p>
                      <a:pPr algn="l"/>
                      <a:r>
                        <a:rPr lang="en-US" sz="1000">
                          <a:effectLst/>
                        </a:rPr>
                        <a:t>45</a:t>
                      </a:r>
                    </a:p>
                  </a:txBody>
                  <a:tcPr marL="47625" marR="47625" marT="47625" marB="47625" anchor="ctr"/>
                </a:tc>
                <a:tc>
                  <a:txBody>
                    <a:bodyPr/>
                    <a:lstStyle/>
                    <a:p>
                      <a:pPr algn="l"/>
                      <a:r>
                        <a:rPr lang="en-US" sz="1000">
                          <a:effectLst/>
                        </a:rPr>
                        <a:t>RAT</a:t>
                      </a:r>
                    </a:p>
                  </a:txBody>
                  <a:tcPr marL="47625" marR="47625" marT="47625" marB="47625" anchor="ctr"/>
                </a:tc>
                <a:tc>
                  <a:txBody>
                    <a:bodyPr/>
                    <a:lstStyle/>
                    <a:p>
                      <a:pPr algn="l"/>
                      <a:r>
                        <a:rPr lang="en-US" sz="1000">
                          <a:effectLst/>
                        </a:rPr>
                        <a:t>F 344/N</a:t>
                      </a:r>
                    </a:p>
                  </a:txBody>
                  <a:tcPr marL="47625" marR="47625" marT="47625" marB="47625" anchor="ctr"/>
                </a:tc>
                <a:tc>
                  <a:txBody>
                    <a:bodyPr/>
                    <a:lstStyle/>
                    <a:p>
                      <a:pPr algn="l"/>
                      <a:r>
                        <a:rPr lang="en-US" sz="1000">
                          <a:effectLst/>
                        </a:rPr>
                        <a:t>MALE</a:t>
                      </a:r>
                    </a:p>
                  </a:txBody>
                  <a:tcPr marL="47625" marR="47625" marT="47625" marB="47625" anchor="ctr"/>
                </a:tc>
                <a:tc>
                  <a:txBody>
                    <a:bodyPr/>
                    <a:lstStyle/>
                    <a:p>
                      <a:pPr algn="l"/>
                      <a:r>
                        <a:rPr lang="en-US" sz="1000">
                          <a:effectLst/>
                        </a:rPr>
                        <a:t>1</a:t>
                      </a:r>
                    </a:p>
                  </a:txBody>
                  <a:tcPr marL="47625" marR="47625" marT="47625" marB="47625" anchor="ctr"/>
                </a:tc>
                <a:tc>
                  <a:txBody>
                    <a:bodyPr/>
                    <a:lstStyle/>
                    <a:p>
                      <a:pPr algn="l"/>
                      <a:r>
                        <a:rPr lang="en-US" sz="1000">
                          <a:effectLst/>
                        </a:rPr>
                        <a:t>HISTOPATHOLOGY</a:t>
                      </a:r>
                    </a:p>
                  </a:txBody>
                  <a:tcPr marL="47625" marR="47625" marT="47625" marB="47625" anchor="ctr"/>
                </a:tc>
                <a:tc>
                  <a:txBody>
                    <a:bodyPr/>
                    <a:lstStyle/>
                    <a:p>
                      <a:pPr algn="l"/>
                      <a:r>
                        <a:rPr lang="en-US" sz="1000">
                          <a:effectLst/>
                        </a:rPr>
                        <a:t>ADRENAL CORTEX</a:t>
                      </a:r>
                    </a:p>
                  </a:txBody>
                  <a:tcPr marL="47625" marR="47625" marT="47625" marB="47625" anchor="ctr"/>
                </a:tc>
                <a:tc>
                  <a:txBody>
                    <a:bodyPr/>
                    <a:lstStyle/>
                    <a:p>
                      <a:pPr algn="l"/>
                      <a:r>
                        <a:rPr lang="en-US" sz="1000">
                          <a:effectLst/>
                        </a:rPr>
                        <a:t>NECROSIS</a:t>
                      </a:r>
                    </a:p>
                  </a:txBody>
                  <a:tcPr marL="47625" marR="47625" marT="47625" marB="47625" anchor="ctr"/>
                </a:tc>
                <a:tc>
                  <a:txBody>
                    <a:bodyPr/>
                    <a:lstStyle/>
                    <a:p>
                      <a:pPr algn="l"/>
                      <a:r>
                        <a:rPr lang="en-US" sz="1000" dirty="0">
                          <a:effectLst/>
                        </a:rPr>
                        <a:t>MODERATE</a:t>
                      </a:r>
                    </a:p>
                  </a:txBody>
                  <a:tcPr marL="47625" marR="47625" marT="47625" marB="47625" anchor="ctr"/>
                </a:tc>
                <a:tc>
                  <a:txBody>
                    <a:bodyPr/>
                    <a:lstStyle/>
                    <a:p>
                      <a:endParaRPr lang="en-US" sz="1000" dirty="0"/>
                    </a:p>
                  </a:txBody>
                  <a:tcPr/>
                </a:tc>
                <a:extLst>
                  <a:ext uri="{0D108BD9-81ED-4DB2-BD59-A6C34878D82A}">
                    <a16:rowId xmlns:a16="http://schemas.microsoft.com/office/drawing/2014/main" val="2547357992"/>
                  </a:ext>
                </a:extLst>
              </a:tr>
            </a:tbl>
          </a:graphicData>
        </a:graphic>
      </p:graphicFrame>
      <p:sp>
        <p:nvSpPr>
          <p:cNvPr id="8" name="TextBox 7">
            <a:extLst>
              <a:ext uri="{FF2B5EF4-FFF2-40B4-BE49-F238E27FC236}">
                <a16:creationId xmlns:a16="http://schemas.microsoft.com/office/drawing/2014/main" id="{A714823B-9C1B-2147-9A54-DF8BE5923D1F}"/>
              </a:ext>
            </a:extLst>
          </p:cNvPr>
          <p:cNvSpPr txBox="1"/>
          <p:nvPr/>
        </p:nvSpPr>
        <p:spPr>
          <a:xfrm>
            <a:off x="1678190" y="3968326"/>
            <a:ext cx="5854446" cy="2677656"/>
          </a:xfrm>
          <a:prstGeom prst="rect">
            <a:avLst/>
          </a:prstGeom>
          <a:noFill/>
        </p:spPr>
        <p:txBody>
          <a:bodyPr wrap="square" rtlCol="0">
            <a:spAutoFit/>
          </a:bodyPr>
          <a:lstStyle/>
          <a:p>
            <a:pPr fontAlgn="base"/>
            <a:r>
              <a:rPr lang="en-US" sz="1400" b="1" dirty="0"/>
              <a:t>datetime</a:t>
            </a:r>
            <a:r>
              <a:rPr lang="en-US" sz="1400" dirty="0"/>
              <a:t>: when the observation was made</a:t>
            </a:r>
          </a:p>
          <a:p>
            <a:pPr fontAlgn="base"/>
            <a:r>
              <a:rPr lang="en-US" sz="1400" b="1" dirty="0"/>
              <a:t>investigator</a:t>
            </a:r>
            <a:r>
              <a:rPr lang="en-US" sz="1400" dirty="0"/>
              <a:t>: the initials of the person who made the observation</a:t>
            </a:r>
          </a:p>
          <a:p>
            <a:pPr fontAlgn="base"/>
            <a:r>
              <a:rPr lang="en-US" sz="1400" b="1" dirty="0"/>
              <a:t>subject</a:t>
            </a:r>
            <a:r>
              <a:rPr lang="en-US" sz="1400" dirty="0"/>
              <a:t>: the identifier of the subject that was observed</a:t>
            </a:r>
          </a:p>
          <a:p>
            <a:pPr fontAlgn="base"/>
            <a:r>
              <a:rPr lang="en-US" sz="1400" b="1" dirty="0"/>
              <a:t>species</a:t>
            </a:r>
            <a:r>
              <a:rPr lang="en-US" sz="1400" dirty="0"/>
              <a:t>: the name of the species of the subject</a:t>
            </a:r>
          </a:p>
          <a:p>
            <a:pPr fontAlgn="base"/>
            <a:r>
              <a:rPr lang="en-US" sz="1400" b="1" dirty="0"/>
              <a:t>strain</a:t>
            </a:r>
            <a:r>
              <a:rPr lang="en-US" sz="1400" dirty="0"/>
              <a:t>: the name of the genetic variant that the subject belongs to</a:t>
            </a:r>
          </a:p>
          <a:p>
            <a:pPr fontAlgn="base"/>
            <a:r>
              <a:rPr lang="en-US" sz="1400" b="1" dirty="0"/>
              <a:t>sex</a:t>
            </a:r>
            <a:r>
              <a:rPr lang="en-US" sz="1400" dirty="0"/>
              <a:t>: the biological sex of the subject</a:t>
            </a:r>
          </a:p>
          <a:p>
            <a:pPr fontAlgn="base"/>
            <a:r>
              <a:rPr lang="en-US" sz="1400" b="1" dirty="0"/>
              <a:t>group</a:t>
            </a:r>
            <a:r>
              <a:rPr lang="en-US" sz="1400" dirty="0"/>
              <a:t>: the identifier of the group that the subject is assigned to in the study</a:t>
            </a:r>
          </a:p>
          <a:p>
            <a:pPr fontAlgn="base"/>
            <a:r>
              <a:rPr lang="en-US" sz="1400" b="1" dirty="0"/>
              <a:t>protocol</a:t>
            </a:r>
            <a:r>
              <a:rPr lang="en-US" sz="1400" dirty="0"/>
              <a:t>: the name of the protocol used for the observation</a:t>
            </a:r>
          </a:p>
          <a:p>
            <a:pPr fontAlgn="base"/>
            <a:r>
              <a:rPr lang="en-US" sz="1400" b="1" dirty="0"/>
              <a:t>organ</a:t>
            </a:r>
            <a:r>
              <a:rPr lang="en-US" sz="1400" dirty="0"/>
              <a:t>: the name of the subject’s organ that was observed</a:t>
            </a:r>
          </a:p>
          <a:p>
            <a:pPr fontAlgn="base"/>
            <a:r>
              <a:rPr lang="en-US" sz="1400" b="1" dirty="0"/>
              <a:t>morphology</a:t>
            </a:r>
            <a:r>
              <a:rPr lang="en-US" sz="1400" dirty="0"/>
              <a:t>: the name of the disease or other abnormal state of the organ</a:t>
            </a:r>
          </a:p>
          <a:p>
            <a:pPr fontAlgn="base"/>
            <a:r>
              <a:rPr lang="en-US" sz="1400" b="1" dirty="0"/>
              <a:t>qualifier</a:t>
            </a:r>
            <a:r>
              <a:rPr lang="en-US" sz="1400" dirty="0"/>
              <a:t>: a keyword to further describe the morphology</a:t>
            </a:r>
          </a:p>
          <a:p>
            <a:pPr fontAlgn="base"/>
            <a:r>
              <a:rPr lang="en-US" sz="1400" b="1" dirty="0"/>
              <a:t>comment</a:t>
            </a:r>
            <a:r>
              <a:rPr lang="en-US" sz="1400" dirty="0"/>
              <a:t>: unstructured notes made by the investigator about the observation</a:t>
            </a:r>
          </a:p>
        </p:txBody>
      </p:sp>
    </p:spTree>
    <p:extLst>
      <p:ext uri="{BB962C8B-B14F-4D97-AF65-F5344CB8AC3E}">
        <p14:creationId xmlns:p14="http://schemas.microsoft.com/office/powerpoint/2010/main" val="160768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1A5FC-9033-4444-9DF4-0FF92EA75846}"/>
              </a:ext>
            </a:extLst>
          </p:cNvPr>
          <p:cNvSpPr>
            <a:spLocks noGrp="1"/>
          </p:cNvSpPr>
          <p:nvPr>
            <p:ph type="title"/>
          </p:nvPr>
        </p:nvSpPr>
        <p:spPr/>
        <p:txBody>
          <a:bodyPr/>
          <a:lstStyle/>
          <a:p>
            <a:r>
              <a:rPr lang="en-US" dirty="0"/>
              <a:t>How can we make it better?</a:t>
            </a:r>
          </a:p>
        </p:txBody>
      </p:sp>
      <p:graphicFrame>
        <p:nvGraphicFramePr>
          <p:cNvPr id="4" name="Content Placeholder 3">
            <a:extLst>
              <a:ext uri="{FF2B5EF4-FFF2-40B4-BE49-F238E27FC236}">
                <a16:creationId xmlns:a16="http://schemas.microsoft.com/office/drawing/2014/main" id="{C8E1778D-FCB5-664C-85E5-ABFAB5D97251}"/>
              </a:ext>
            </a:extLst>
          </p:cNvPr>
          <p:cNvGraphicFramePr>
            <a:graphicFrameLocks noGrp="1"/>
          </p:cNvGraphicFramePr>
          <p:nvPr>
            <p:ph idx="1"/>
            <p:extLst>
              <p:ext uri="{D42A27DB-BD31-4B8C-83A1-F6EECF244321}">
                <p14:modId xmlns:p14="http://schemas.microsoft.com/office/powerpoint/2010/main" val="2970789264"/>
              </p:ext>
            </p:extLst>
          </p:nvPr>
        </p:nvGraphicFramePr>
        <p:xfrm>
          <a:off x="803275" y="1884363"/>
          <a:ext cx="7604124" cy="4853940"/>
        </p:xfrm>
        <a:graphic>
          <a:graphicData uri="http://schemas.openxmlformats.org/drawingml/2006/table">
            <a:tbl>
              <a:tblPr firstRow="1" bandRow="1">
                <a:tableStyleId>{5C22544A-7EE6-4342-B048-85BDC9FD1C3A}</a:tableStyleId>
              </a:tblPr>
              <a:tblGrid>
                <a:gridCol w="1901031">
                  <a:extLst>
                    <a:ext uri="{9D8B030D-6E8A-4147-A177-3AD203B41FA5}">
                      <a16:colId xmlns:a16="http://schemas.microsoft.com/office/drawing/2014/main" val="1346070535"/>
                    </a:ext>
                  </a:extLst>
                </a:gridCol>
                <a:gridCol w="1901031">
                  <a:extLst>
                    <a:ext uri="{9D8B030D-6E8A-4147-A177-3AD203B41FA5}">
                      <a16:colId xmlns:a16="http://schemas.microsoft.com/office/drawing/2014/main" val="2628034771"/>
                    </a:ext>
                  </a:extLst>
                </a:gridCol>
                <a:gridCol w="1901031">
                  <a:extLst>
                    <a:ext uri="{9D8B030D-6E8A-4147-A177-3AD203B41FA5}">
                      <a16:colId xmlns:a16="http://schemas.microsoft.com/office/drawing/2014/main" val="3775698728"/>
                    </a:ext>
                  </a:extLst>
                </a:gridCol>
                <a:gridCol w="1901031">
                  <a:extLst>
                    <a:ext uri="{9D8B030D-6E8A-4147-A177-3AD203B41FA5}">
                      <a16:colId xmlns:a16="http://schemas.microsoft.com/office/drawing/2014/main" val="2099647117"/>
                    </a:ext>
                  </a:extLst>
                </a:gridCol>
              </a:tblGrid>
              <a:tr h="370840">
                <a:tc>
                  <a:txBody>
                    <a:bodyPr/>
                    <a:lstStyle/>
                    <a:p>
                      <a:pPr fontAlgn="base"/>
                      <a:r>
                        <a:rPr lang="en-US" sz="1200" dirty="0">
                          <a:solidFill>
                            <a:srgbClr val="FFFFFF"/>
                          </a:solidFill>
                          <a:effectLst/>
                          <a:latin typeface="Lucida Grande" panose="020B0600040502020204" pitchFamily="34" charset="0"/>
                        </a:rPr>
                        <a:t>Column</a:t>
                      </a:r>
                    </a:p>
                  </a:txBody>
                  <a:tcPr marL="91837" marR="91837" marT="95250" marB="95250" anchor="ctr"/>
                </a:tc>
                <a:tc>
                  <a:txBody>
                    <a:bodyPr/>
                    <a:lstStyle/>
                    <a:p>
                      <a:pPr fontAlgn="base"/>
                      <a:r>
                        <a:rPr lang="en-US" sz="1200">
                          <a:solidFill>
                            <a:srgbClr val="FFFFFF"/>
                          </a:solidFill>
                          <a:effectLst/>
                          <a:latin typeface="Lucida Grande" panose="020B0600040502020204" pitchFamily="34" charset="0"/>
                        </a:rPr>
                        <a:t>Current Format</a:t>
                      </a:r>
                    </a:p>
                  </a:txBody>
                  <a:tcPr marL="91837" marR="91837" marT="95250" marB="95250" anchor="ctr"/>
                </a:tc>
                <a:tc>
                  <a:txBody>
                    <a:bodyPr/>
                    <a:lstStyle/>
                    <a:p>
                      <a:pPr fontAlgn="base"/>
                      <a:r>
                        <a:rPr lang="en-US" sz="1200">
                          <a:solidFill>
                            <a:srgbClr val="FFFFFF"/>
                          </a:solidFill>
                          <a:effectLst/>
                          <a:latin typeface="Lucida Grande" panose="020B0600040502020204" pitchFamily="34" charset="0"/>
                        </a:rPr>
                        <a:t>Better Format</a:t>
                      </a:r>
                    </a:p>
                  </a:txBody>
                  <a:tcPr marL="91837" marR="91837" marT="95250" marB="95250" anchor="ctr"/>
                </a:tc>
                <a:tc>
                  <a:txBody>
                    <a:bodyPr/>
                    <a:lstStyle/>
                    <a:p>
                      <a:pPr fontAlgn="base"/>
                      <a:r>
                        <a:rPr lang="en-US" sz="1200">
                          <a:solidFill>
                            <a:srgbClr val="FFFFFF"/>
                          </a:solidFill>
                          <a:effectLst/>
                          <a:latin typeface="Lucida Grande" panose="020B0600040502020204" pitchFamily="34" charset="0"/>
                        </a:rPr>
                        <a:t>Technique</a:t>
                      </a:r>
                    </a:p>
                  </a:txBody>
                  <a:tcPr marL="91837" marR="91837" marT="95250" marB="95250" anchor="ctr"/>
                </a:tc>
                <a:extLst>
                  <a:ext uri="{0D108BD9-81ED-4DB2-BD59-A6C34878D82A}">
                    <a16:rowId xmlns:a16="http://schemas.microsoft.com/office/drawing/2014/main" val="1053990079"/>
                  </a:ext>
                </a:extLst>
              </a:tr>
              <a:tr h="370840">
                <a:tc>
                  <a:txBody>
                    <a:bodyPr/>
                    <a:lstStyle/>
                    <a:p>
                      <a:pPr fontAlgn="base"/>
                      <a:r>
                        <a:rPr lang="en-US" sz="1200">
                          <a:effectLst/>
                        </a:rPr>
                        <a:t>datetime</a:t>
                      </a:r>
                    </a:p>
                  </a:txBody>
                  <a:tcPr marL="91837" marR="91837" marT="95250" marB="95250" anchor="ctr"/>
                </a:tc>
                <a:tc>
                  <a:txBody>
                    <a:bodyPr/>
                    <a:lstStyle/>
                    <a:p>
                      <a:pPr fontAlgn="base"/>
                      <a:r>
                        <a:rPr lang="en-US" sz="1200" dirty="0">
                          <a:effectLst/>
                        </a:rPr>
                        <a:t>idiosyncratic date string</a:t>
                      </a:r>
                    </a:p>
                  </a:txBody>
                  <a:tcPr marL="91837" marR="91837" marT="95250" marB="95250" anchor="ctr"/>
                </a:tc>
                <a:tc>
                  <a:txBody>
                    <a:bodyPr/>
                    <a:lstStyle/>
                    <a:p>
                      <a:pPr fontAlgn="base"/>
                      <a:r>
                        <a:rPr lang="en-US" sz="1200" dirty="0">
                          <a:effectLst/>
                        </a:rPr>
                        <a:t>ISO standard</a:t>
                      </a:r>
                    </a:p>
                  </a:txBody>
                  <a:tcPr marL="91837" marR="91837" marT="95250" marB="95250" anchor="ctr"/>
                </a:tc>
                <a:tc>
                  <a:txBody>
                    <a:bodyPr/>
                    <a:lstStyle/>
                    <a:p>
                      <a:pPr fontAlgn="base"/>
                      <a:r>
                        <a:rPr lang="en-US" sz="1200">
                          <a:effectLst/>
                        </a:rPr>
                        <a:t>parse/replace</a:t>
                      </a:r>
                    </a:p>
                  </a:txBody>
                  <a:tcPr marL="91837" marR="91837" marT="95250" marB="95250" anchor="ctr"/>
                </a:tc>
                <a:extLst>
                  <a:ext uri="{0D108BD9-81ED-4DB2-BD59-A6C34878D82A}">
                    <a16:rowId xmlns:a16="http://schemas.microsoft.com/office/drawing/2014/main" val="191051923"/>
                  </a:ext>
                </a:extLst>
              </a:tr>
              <a:tr h="370840">
                <a:tc>
                  <a:txBody>
                    <a:bodyPr/>
                    <a:lstStyle/>
                    <a:p>
                      <a:pPr fontAlgn="base"/>
                      <a:r>
                        <a:rPr lang="en-US" sz="1200">
                          <a:effectLst/>
                        </a:rPr>
                        <a:t>investigator</a:t>
                      </a:r>
                    </a:p>
                  </a:txBody>
                  <a:tcPr marL="91837" marR="91837" marT="95250" marB="95250" anchor="ctr"/>
                </a:tc>
                <a:tc>
                  <a:txBody>
                    <a:bodyPr/>
                    <a:lstStyle/>
                    <a:p>
                      <a:pPr fontAlgn="base"/>
                      <a:r>
                        <a:rPr lang="en-US" sz="1200">
                          <a:effectLst/>
                        </a:rPr>
                        <a:t>investigator initials</a:t>
                      </a:r>
                    </a:p>
                  </a:txBody>
                  <a:tcPr marL="91837" marR="91837" marT="95250" marB="95250" anchor="ctr"/>
                </a:tc>
                <a:tc>
                  <a:txBody>
                    <a:bodyPr/>
                    <a:lstStyle/>
                    <a:p>
                      <a:pPr fontAlgn="base"/>
                      <a:r>
                        <a:rPr lang="en-US" sz="1200">
                          <a:effectLst/>
                        </a:rPr>
                        <a:t>ORCID</a:t>
                      </a:r>
                    </a:p>
                  </a:txBody>
                  <a:tcPr marL="91837" marR="91837" marT="95250" marB="95250" anchor="ctr"/>
                </a:tc>
                <a:tc>
                  <a:txBody>
                    <a:bodyPr/>
                    <a:lstStyle/>
                    <a:p>
                      <a:pPr fontAlgn="base"/>
                      <a:r>
                        <a:rPr lang="en-US" sz="1200">
                          <a:effectLst/>
                        </a:rPr>
                        <a:t>replace</a:t>
                      </a:r>
                    </a:p>
                  </a:txBody>
                  <a:tcPr marL="91837" marR="91837" marT="95250" marB="95250" anchor="ctr"/>
                </a:tc>
                <a:extLst>
                  <a:ext uri="{0D108BD9-81ED-4DB2-BD59-A6C34878D82A}">
                    <a16:rowId xmlns:a16="http://schemas.microsoft.com/office/drawing/2014/main" val="3936114205"/>
                  </a:ext>
                </a:extLst>
              </a:tr>
              <a:tr h="370840">
                <a:tc>
                  <a:txBody>
                    <a:bodyPr/>
                    <a:lstStyle/>
                    <a:p>
                      <a:pPr fontAlgn="base"/>
                      <a:r>
                        <a:rPr lang="en-US" sz="1200" dirty="0">
                          <a:effectLst/>
                        </a:rPr>
                        <a:t>subject</a:t>
                      </a:r>
                    </a:p>
                  </a:txBody>
                  <a:tcPr marL="91837" marR="91837" marT="95250" marB="95250" anchor="ctr"/>
                </a:tc>
                <a:tc>
                  <a:txBody>
                    <a:bodyPr/>
                    <a:lstStyle/>
                    <a:p>
                      <a:pPr fontAlgn="base"/>
                      <a:r>
                        <a:rPr lang="en-US" sz="1200">
                          <a:effectLst/>
                        </a:rPr>
                        <a:t>string</a:t>
                      </a:r>
                    </a:p>
                  </a:txBody>
                  <a:tcPr marL="91837" marR="91837" marT="95250" marB="95250" anchor="ctr"/>
                </a:tc>
                <a:tc>
                  <a:txBody>
                    <a:bodyPr/>
                    <a:lstStyle/>
                    <a:p>
                      <a:pPr fontAlgn="base"/>
                      <a:r>
                        <a:rPr lang="en-US" sz="1200">
                          <a:effectLst/>
                        </a:rPr>
                        <a:t>application ontology IRI</a:t>
                      </a:r>
                    </a:p>
                  </a:txBody>
                  <a:tcPr marL="91837" marR="91837" marT="95250" marB="95250" anchor="ctr"/>
                </a:tc>
                <a:tc>
                  <a:txBody>
                    <a:bodyPr/>
                    <a:lstStyle/>
                    <a:p>
                      <a:pPr fontAlgn="base"/>
                      <a:r>
                        <a:rPr lang="en-US" sz="1200">
                          <a:effectLst/>
                        </a:rPr>
                        <a:t>rename</a:t>
                      </a:r>
                    </a:p>
                  </a:txBody>
                  <a:tcPr marL="91837" marR="91837" marT="95250" marB="95250" anchor="ctr"/>
                </a:tc>
                <a:extLst>
                  <a:ext uri="{0D108BD9-81ED-4DB2-BD59-A6C34878D82A}">
                    <a16:rowId xmlns:a16="http://schemas.microsoft.com/office/drawing/2014/main" val="1290144388"/>
                  </a:ext>
                </a:extLst>
              </a:tr>
              <a:tr h="370840">
                <a:tc>
                  <a:txBody>
                    <a:bodyPr/>
                    <a:lstStyle/>
                    <a:p>
                      <a:pPr fontAlgn="base"/>
                      <a:r>
                        <a:rPr lang="en-US" sz="1200">
                          <a:effectLst/>
                        </a:rPr>
                        <a:t>species</a:t>
                      </a:r>
                    </a:p>
                  </a:txBody>
                  <a:tcPr marL="91837" marR="91837" marT="95250" marB="95250" anchor="ctr"/>
                </a:tc>
                <a:tc>
                  <a:txBody>
                    <a:bodyPr/>
                    <a:lstStyle/>
                    <a:p>
                      <a:pPr fontAlgn="base"/>
                      <a:r>
                        <a:rPr lang="en-US" sz="1200">
                          <a:effectLst/>
                        </a:rPr>
                        <a:t>English, mixed case</a:t>
                      </a:r>
                    </a:p>
                  </a:txBody>
                  <a:tcPr marL="91837" marR="91837" marT="95250" marB="95250" anchor="ctr"/>
                </a:tc>
                <a:tc>
                  <a:txBody>
                    <a:bodyPr/>
                    <a:lstStyle/>
                    <a:p>
                      <a:pPr fontAlgn="base"/>
                      <a:r>
                        <a:rPr lang="en-US" sz="1200">
                          <a:effectLst/>
                        </a:rPr>
                        <a:t>NCBITaxon IRI</a:t>
                      </a:r>
                    </a:p>
                  </a:txBody>
                  <a:tcPr marL="91837" marR="91837" marT="95250" marB="95250" anchor="ctr"/>
                </a:tc>
                <a:tc>
                  <a:txBody>
                    <a:bodyPr/>
                    <a:lstStyle/>
                    <a:p>
                      <a:pPr fontAlgn="base"/>
                      <a:r>
                        <a:rPr lang="en-US" sz="1200">
                          <a:effectLst/>
                        </a:rPr>
                        <a:t>MIREOT</a:t>
                      </a:r>
                    </a:p>
                  </a:txBody>
                  <a:tcPr marL="91837" marR="91837" marT="95250" marB="95250" anchor="ctr"/>
                </a:tc>
                <a:extLst>
                  <a:ext uri="{0D108BD9-81ED-4DB2-BD59-A6C34878D82A}">
                    <a16:rowId xmlns:a16="http://schemas.microsoft.com/office/drawing/2014/main" val="2908050379"/>
                  </a:ext>
                </a:extLst>
              </a:tr>
              <a:tr h="370840">
                <a:tc>
                  <a:txBody>
                    <a:bodyPr/>
                    <a:lstStyle/>
                    <a:p>
                      <a:pPr fontAlgn="base"/>
                      <a:r>
                        <a:rPr lang="en-US" sz="1200">
                          <a:effectLst/>
                        </a:rPr>
                        <a:t>strain</a:t>
                      </a:r>
                    </a:p>
                  </a:txBody>
                  <a:tcPr marL="91837" marR="91837" marT="95250" marB="95250" anchor="ctr"/>
                </a:tc>
                <a:tc>
                  <a:txBody>
                    <a:bodyPr/>
                    <a:lstStyle/>
                    <a:p>
                      <a:pPr fontAlgn="base"/>
                      <a:r>
                        <a:rPr lang="en-US" sz="1200" dirty="0">
                          <a:effectLst/>
                        </a:rPr>
                        <a:t>string</a:t>
                      </a:r>
                    </a:p>
                  </a:txBody>
                  <a:tcPr marL="91837" marR="91837" marT="95250" marB="95250" anchor="ctr"/>
                </a:tc>
                <a:tc>
                  <a:txBody>
                    <a:bodyPr/>
                    <a:lstStyle/>
                    <a:p>
                      <a:pPr fontAlgn="base"/>
                      <a:r>
                        <a:rPr lang="en-US" sz="1200">
                          <a:effectLst/>
                        </a:rPr>
                        <a:t>application ontology IRI</a:t>
                      </a:r>
                    </a:p>
                  </a:txBody>
                  <a:tcPr marL="91837" marR="91837" marT="95250" marB="95250" anchor="ctr"/>
                </a:tc>
                <a:tc>
                  <a:txBody>
                    <a:bodyPr/>
                    <a:lstStyle/>
                    <a:p>
                      <a:pPr fontAlgn="base"/>
                      <a:r>
                        <a:rPr lang="en-US" sz="1200" dirty="0">
                          <a:effectLst/>
                        </a:rPr>
                        <a:t>Define New</a:t>
                      </a:r>
                    </a:p>
                  </a:txBody>
                  <a:tcPr marL="91837" marR="91837" marT="95250" marB="95250" anchor="ctr"/>
                </a:tc>
                <a:extLst>
                  <a:ext uri="{0D108BD9-81ED-4DB2-BD59-A6C34878D82A}">
                    <a16:rowId xmlns:a16="http://schemas.microsoft.com/office/drawing/2014/main" val="3026048197"/>
                  </a:ext>
                </a:extLst>
              </a:tr>
              <a:tr h="370840">
                <a:tc>
                  <a:txBody>
                    <a:bodyPr/>
                    <a:lstStyle/>
                    <a:p>
                      <a:pPr fontAlgn="base"/>
                      <a:r>
                        <a:rPr lang="en-US" sz="1200">
                          <a:effectLst/>
                        </a:rPr>
                        <a:t>sex</a:t>
                      </a:r>
                    </a:p>
                  </a:txBody>
                  <a:tcPr marL="91837" marR="91837" marT="95250" marB="95250" anchor="ctr"/>
                </a:tc>
                <a:tc>
                  <a:txBody>
                    <a:bodyPr/>
                    <a:lstStyle/>
                    <a:p>
                      <a:pPr fontAlgn="base"/>
                      <a:r>
                        <a:rPr lang="en-US" sz="1200">
                          <a:effectLst/>
                        </a:rPr>
                        <a:t>English, mixed case</a:t>
                      </a:r>
                    </a:p>
                  </a:txBody>
                  <a:tcPr marL="91837" marR="91837" marT="95250" marB="95250" anchor="ctr"/>
                </a:tc>
                <a:tc>
                  <a:txBody>
                    <a:bodyPr/>
                    <a:lstStyle/>
                    <a:p>
                      <a:pPr fontAlgn="base"/>
                      <a:r>
                        <a:rPr lang="en-US" sz="1200">
                          <a:effectLst/>
                        </a:rPr>
                        <a:t>PATO IRI</a:t>
                      </a:r>
                    </a:p>
                  </a:txBody>
                  <a:tcPr marL="91837" marR="91837" marT="95250" marB="95250" anchor="ctr"/>
                </a:tc>
                <a:tc>
                  <a:txBody>
                    <a:bodyPr/>
                    <a:lstStyle/>
                    <a:p>
                      <a:pPr fontAlgn="base"/>
                      <a:r>
                        <a:rPr lang="en-US" sz="1200">
                          <a:effectLst/>
                        </a:rPr>
                        <a:t>MIREOT</a:t>
                      </a:r>
                    </a:p>
                  </a:txBody>
                  <a:tcPr marL="91837" marR="91837" marT="95250" marB="95250" anchor="ctr"/>
                </a:tc>
                <a:extLst>
                  <a:ext uri="{0D108BD9-81ED-4DB2-BD59-A6C34878D82A}">
                    <a16:rowId xmlns:a16="http://schemas.microsoft.com/office/drawing/2014/main" val="2206311627"/>
                  </a:ext>
                </a:extLst>
              </a:tr>
              <a:tr h="370840">
                <a:tc>
                  <a:txBody>
                    <a:bodyPr/>
                    <a:lstStyle/>
                    <a:p>
                      <a:pPr fontAlgn="base"/>
                      <a:r>
                        <a:rPr lang="en-US" sz="1200">
                          <a:effectLst/>
                        </a:rPr>
                        <a:t>group</a:t>
                      </a:r>
                    </a:p>
                  </a:txBody>
                  <a:tcPr marL="91837" marR="91837" marT="95250" marB="95250" anchor="ctr"/>
                </a:tc>
                <a:tc>
                  <a:txBody>
                    <a:bodyPr/>
                    <a:lstStyle/>
                    <a:p>
                      <a:pPr fontAlgn="base"/>
                      <a:r>
                        <a:rPr lang="en-US" sz="1200">
                          <a:effectLst/>
                        </a:rPr>
                        <a:t>string</a:t>
                      </a:r>
                    </a:p>
                  </a:txBody>
                  <a:tcPr marL="91837" marR="91837" marT="95250" marB="95250" anchor="ctr"/>
                </a:tc>
                <a:tc>
                  <a:txBody>
                    <a:bodyPr/>
                    <a:lstStyle/>
                    <a:p>
                      <a:pPr fontAlgn="base"/>
                      <a:r>
                        <a:rPr lang="en-US" sz="1200">
                          <a:effectLst/>
                        </a:rPr>
                        <a:t>application ontology IRI</a:t>
                      </a:r>
                    </a:p>
                  </a:txBody>
                  <a:tcPr marL="91837" marR="91837" marT="95250" marB="95250" anchor="ctr"/>
                </a:tc>
                <a:tc>
                  <a:txBody>
                    <a:bodyPr/>
                    <a:lstStyle/>
                    <a:p>
                      <a:pPr fontAlgn="base"/>
                      <a:r>
                        <a:rPr lang="en-US" sz="1200">
                          <a:effectLst/>
                        </a:rPr>
                        <a:t>rename</a:t>
                      </a:r>
                    </a:p>
                  </a:txBody>
                  <a:tcPr marL="91837" marR="91837" marT="95250" marB="95250" anchor="ctr"/>
                </a:tc>
                <a:extLst>
                  <a:ext uri="{0D108BD9-81ED-4DB2-BD59-A6C34878D82A}">
                    <a16:rowId xmlns:a16="http://schemas.microsoft.com/office/drawing/2014/main" val="1701424322"/>
                  </a:ext>
                </a:extLst>
              </a:tr>
              <a:tr h="370840">
                <a:tc>
                  <a:txBody>
                    <a:bodyPr/>
                    <a:lstStyle/>
                    <a:p>
                      <a:pPr fontAlgn="base"/>
                      <a:r>
                        <a:rPr lang="en-US" sz="1200">
                          <a:effectLst/>
                        </a:rPr>
                        <a:t>protocol</a:t>
                      </a:r>
                    </a:p>
                  </a:txBody>
                  <a:tcPr marL="91837" marR="91837" marT="95250" marB="95250" anchor="ctr"/>
                </a:tc>
                <a:tc>
                  <a:txBody>
                    <a:bodyPr/>
                    <a:lstStyle/>
                    <a:p>
                      <a:pPr fontAlgn="base"/>
                      <a:r>
                        <a:rPr lang="en-US" sz="1200">
                          <a:effectLst/>
                        </a:rPr>
                        <a:t>ambiguous string</a:t>
                      </a:r>
                    </a:p>
                  </a:txBody>
                  <a:tcPr marL="91837" marR="91837" marT="95250" marB="95250" anchor="ctr"/>
                </a:tc>
                <a:tc>
                  <a:txBody>
                    <a:bodyPr/>
                    <a:lstStyle/>
                    <a:p>
                      <a:pPr fontAlgn="base"/>
                      <a:r>
                        <a:rPr lang="en-US" sz="1200">
                          <a:effectLst/>
                        </a:rPr>
                        <a:t>OBI IRI</a:t>
                      </a:r>
                    </a:p>
                  </a:txBody>
                  <a:tcPr marL="91837" marR="91837" marT="95250" marB="95250" anchor="ctr"/>
                </a:tc>
                <a:tc>
                  <a:txBody>
                    <a:bodyPr/>
                    <a:lstStyle/>
                    <a:p>
                      <a:pPr fontAlgn="base"/>
                      <a:r>
                        <a:rPr lang="en-US" sz="1200">
                          <a:effectLst/>
                        </a:rPr>
                        <a:t>MIREOT</a:t>
                      </a:r>
                    </a:p>
                  </a:txBody>
                  <a:tcPr marL="91837" marR="91837" marT="95250" marB="95250" anchor="ctr"/>
                </a:tc>
                <a:extLst>
                  <a:ext uri="{0D108BD9-81ED-4DB2-BD59-A6C34878D82A}">
                    <a16:rowId xmlns:a16="http://schemas.microsoft.com/office/drawing/2014/main" val="2571881746"/>
                  </a:ext>
                </a:extLst>
              </a:tr>
              <a:tr h="370840">
                <a:tc>
                  <a:txBody>
                    <a:bodyPr/>
                    <a:lstStyle/>
                    <a:p>
                      <a:pPr fontAlgn="base"/>
                      <a:r>
                        <a:rPr lang="en-US" sz="1200">
                          <a:effectLst/>
                        </a:rPr>
                        <a:t>organ</a:t>
                      </a:r>
                    </a:p>
                  </a:txBody>
                  <a:tcPr marL="91837" marR="91837" marT="95250" marB="95250" anchor="ctr"/>
                </a:tc>
                <a:tc>
                  <a:txBody>
                    <a:bodyPr/>
                    <a:lstStyle/>
                    <a:p>
                      <a:pPr fontAlgn="base"/>
                      <a:r>
                        <a:rPr lang="en-US" sz="1200">
                          <a:effectLst/>
                        </a:rPr>
                        <a:t>English, mixed case</a:t>
                      </a:r>
                    </a:p>
                  </a:txBody>
                  <a:tcPr marL="91837" marR="91837" marT="95250" marB="95250" anchor="ctr"/>
                </a:tc>
                <a:tc>
                  <a:txBody>
                    <a:bodyPr/>
                    <a:lstStyle/>
                    <a:p>
                      <a:pPr fontAlgn="base"/>
                      <a:r>
                        <a:rPr lang="en-US" sz="1200">
                          <a:effectLst/>
                        </a:rPr>
                        <a:t>Uberon IRI</a:t>
                      </a:r>
                    </a:p>
                  </a:txBody>
                  <a:tcPr marL="91837" marR="91837" marT="95250" marB="95250" anchor="ctr"/>
                </a:tc>
                <a:tc>
                  <a:txBody>
                    <a:bodyPr/>
                    <a:lstStyle/>
                    <a:p>
                      <a:pPr fontAlgn="base"/>
                      <a:r>
                        <a:rPr lang="en-US" sz="1200">
                          <a:effectLst/>
                        </a:rPr>
                        <a:t>extract</a:t>
                      </a:r>
                    </a:p>
                  </a:txBody>
                  <a:tcPr marL="91837" marR="91837" marT="95250" marB="95250" anchor="ctr"/>
                </a:tc>
                <a:extLst>
                  <a:ext uri="{0D108BD9-81ED-4DB2-BD59-A6C34878D82A}">
                    <a16:rowId xmlns:a16="http://schemas.microsoft.com/office/drawing/2014/main" val="355996220"/>
                  </a:ext>
                </a:extLst>
              </a:tr>
              <a:tr h="370840">
                <a:tc>
                  <a:txBody>
                    <a:bodyPr/>
                    <a:lstStyle/>
                    <a:p>
                      <a:pPr fontAlgn="base"/>
                      <a:r>
                        <a:rPr lang="en-US" sz="1200">
                          <a:effectLst/>
                        </a:rPr>
                        <a:t>disease</a:t>
                      </a:r>
                    </a:p>
                  </a:txBody>
                  <a:tcPr marL="91837" marR="91837" marT="95250" marB="95250" anchor="ctr"/>
                </a:tc>
                <a:tc>
                  <a:txBody>
                    <a:bodyPr/>
                    <a:lstStyle/>
                    <a:p>
                      <a:pPr fontAlgn="base"/>
                      <a:r>
                        <a:rPr lang="en-US" sz="1200">
                          <a:effectLst/>
                        </a:rPr>
                        <a:t>English, mixed case</a:t>
                      </a:r>
                    </a:p>
                  </a:txBody>
                  <a:tcPr marL="91837" marR="91837" marT="95250" marB="95250" anchor="ctr"/>
                </a:tc>
                <a:tc>
                  <a:txBody>
                    <a:bodyPr/>
                    <a:lstStyle/>
                    <a:p>
                      <a:pPr fontAlgn="base"/>
                      <a:r>
                        <a:rPr lang="en-US" sz="1200">
                          <a:effectLst/>
                        </a:rPr>
                        <a:t>MPATH IRI</a:t>
                      </a:r>
                    </a:p>
                  </a:txBody>
                  <a:tcPr marL="91837" marR="91837" marT="95250" marB="95250" anchor="ctr"/>
                </a:tc>
                <a:tc>
                  <a:txBody>
                    <a:bodyPr/>
                    <a:lstStyle/>
                    <a:p>
                      <a:pPr fontAlgn="base"/>
                      <a:r>
                        <a:rPr lang="en-US" sz="1200">
                          <a:effectLst/>
                        </a:rPr>
                        <a:t>MIREOT</a:t>
                      </a:r>
                    </a:p>
                  </a:txBody>
                  <a:tcPr marL="91837" marR="91837" marT="95250" marB="95250" anchor="ctr"/>
                </a:tc>
                <a:extLst>
                  <a:ext uri="{0D108BD9-81ED-4DB2-BD59-A6C34878D82A}">
                    <a16:rowId xmlns:a16="http://schemas.microsoft.com/office/drawing/2014/main" val="593991207"/>
                  </a:ext>
                </a:extLst>
              </a:tr>
              <a:tr h="370840">
                <a:tc>
                  <a:txBody>
                    <a:bodyPr/>
                    <a:lstStyle/>
                    <a:p>
                      <a:pPr fontAlgn="base"/>
                      <a:r>
                        <a:rPr lang="en-US" sz="1200">
                          <a:effectLst/>
                        </a:rPr>
                        <a:t>qualifier</a:t>
                      </a:r>
                    </a:p>
                  </a:txBody>
                  <a:tcPr marL="91837" marR="91837" marT="95250" marB="95250" anchor="ctr"/>
                </a:tc>
                <a:tc>
                  <a:txBody>
                    <a:bodyPr/>
                    <a:lstStyle/>
                    <a:p>
                      <a:pPr fontAlgn="base"/>
                      <a:r>
                        <a:rPr lang="en-US" sz="1200">
                          <a:effectLst/>
                        </a:rPr>
                        <a:t>English, mixed case</a:t>
                      </a:r>
                    </a:p>
                  </a:txBody>
                  <a:tcPr marL="91837" marR="91837" marT="95250" marB="95250" anchor="ctr"/>
                </a:tc>
                <a:tc>
                  <a:txBody>
                    <a:bodyPr/>
                    <a:lstStyle/>
                    <a:p>
                      <a:pPr fontAlgn="base"/>
                      <a:r>
                        <a:rPr lang="en-US" sz="1200">
                          <a:effectLst/>
                        </a:rPr>
                        <a:t>PATO IRI</a:t>
                      </a:r>
                    </a:p>
                  </a:txBody>
                  <a:tcPr marL="91837" marR="91837" marT="95250" marB="95250" anchor="ctr"/>
                </a:tc>
                <a:tc>
                  <a:txBody>
                    <a:bodyPr/>
                    <a:lstStyle/>
                    <a:p>
                      <a:pPr fontAlgn="base"/>
                      <a:r>
                        <a:rPr lang="en-US" sz="1200">
                          <a:effectLst/>
                        </a:rPr>
                        <a:t>MIREOT</a:t>
                      </a:r>
                    </a:p>
                  </a:txBody>
                  <a:tcPr marL="91837" marR="91837" marT="95250" marB="95250" anchor="ctr"/>
                </a:tc>
                <a:extLst>
                  <a:ext uri="{0D108BD9-81ED-4DB2-BD59-A6C34878D82A}">
                    <a16:rowId xmlns:a16="http://schemas.microsoft.com/office/drawing/2014/main" val="694763139"/>
                  </a:ext>
                </a:extLst>
              </a:tr>
              <a:tr h="370840">
                <a:tc>
                  <a:txBody>
                    <a:bodyPr/>
                    <a:lstStyle/>
                    <a:p>
                      <a:pPr fontAlgn="base"/>
                      <a:r>
                        <a:rPr lang="en-US" sz="1200">
                          <a:effectLst/>
                        </a:rPr>
                        <a:t>comment</a:t>
                      </a:r>
                    </a:p>
                  </a:txBody>
                  <a:tcPr marL="91837" marR="91837" marT="95250" marB="95250" anchor="ctr"/>
                </a:tc>
                <a:tc>
                  <a:txBody>
                    <a:bodyPr/>
                    <a:lstStyle/>
                    <a:p>
                      <a:pPr fontAlgn="base"/>
                      <a:r>
                        <a:rPr lang="en-US" sz="1200">
                          <a:effectLst/>
                        </a:rPr>
                        <a:t>English unstructured text</a:t>
                      </a:r>
                    </a:p>
                  </a:txBody>
                  <a:tcPr marL="91837" marR="91837" marT="95250" marB="95250" anchor="ctr"/>
                </a:tc>
                <a:tc>
                  <a:txBody>
                    <a:bodyPr/>
                    <a:lstStyle/>
                    <a:p>
                      <a:pPr fontAlgn="base"/>
                      <a:r>
                        <a:rPr lang="en-US" sz="1200">
                          <a:effectLst/>
                        </a:rPr>
                        <a:t>–</a:t>
                      </a:r>
                    </a:p>
                  </a:txBody>
                  <a:tcPr marL="91837" marR="91837" marT="95250" marB="95250" anchor="ctr"/>
                </a:tc>
                <a:tc>
                  <a:txBody>
                    <a:bodyPr/>
                    <a:lstStyle/>
                    <a:p>
                      <a:pPr fontAlgn="base"/>
                      <a:r>
                        <a:rPr lang="en-US" sz="1200" dirty="0">
                          <a:effectLst/>
                        </a:rPr>
                        <a:t>keep</a:t>
                      </a:r>
                    </a:p>
                  </a:txBody>
                  <a:tcPr marL="91837" marR="91837" marT="95250" marB="95250" anchor="ctr"/>
                </a:tc>
                <a:extLst>
                  <a:ext uri="{0D108BD9-81ED-4DB2-BD59-A6C34878D82A}">
                    <a16:rowId xmlns:a16="http://schemas.microsoft.com/office/drawing/2014/main" val="3527016945"/>
                  </a:ext>
                </a:extLst>
              </a:tr>
            </a:tbl>
          </a:graphicData>
        </a:graphic>
      </p:graphicFrame>
    </p:spTree>
    <p:extLst>
      <p:ext uri="{BB962C8B-B14F-4D97-AF65-F5344CB8AC3E}">
        <p14:creationId xmlns:p14="http://schemas.microsoft.com/office/powerpoint/2010/main" val="3251688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DD9C-F65B-8943-9746-1278E045F42F}"/>
              </a:ext>
            </a:extLst>
          </p:cNvPr>
          <p:cNvSpPr>
            <a:spLocks noGrp="1"/>
          </p:cNvSpPr>
          <p:nvPr>
            <p:ph type="title"/>
          </p:nvPr>
        </p:nvSpPr>
        <p:spPr/>
        <p:txBody>
          <a:bodyPr/>
          <a:lstStyle/>
          <a:p>
            <a:r>
              <a:rPr lang="en-US" dirty="0"/>
              <a:t>About those acronyms…</a:t>
            </a:r>
          </a:p>
        </p:txBody>
      </p:sp>
      <p:sp>
        <p:nvSpPr>
          <p:cNvPr id="3" name="Content Placeholder 2">
            <a:extLst>
              <a:ext uri="{FF2B5EF4-FFF2-40B4-BE49-F238E27FC236}">
                <a16:creationId xmlns:a16="http://schemas.microsoft.com/office/drawing/2014/main" id="{95313C12-0734-F941-969F-38DF91F73554}"/>
              </a:ext>
            </a:extLst>
          </p:cNvPr>
          <p:cNvSpPr>
            <a:spLocks noGrp="1"/>
          </p:cNvSpPr>
          <p:nvPr>
            <p:ph idx="1"/>
          </p:nvPr>
        </p:nvSpPr>
        <p:spPr>
          <a:xfrm>
            <a:off x="802922" y="1885144"/>
            <a:ext cx="7604983" cy="4771688"/>
          </a:xfrm>
        </p:spPr>
        <p:txBody>
          <a:bodyPr>
            <a:normAutofit/>
          </a:bodyPr>
          <a:lstStyle/>
          <a:p>
            <a:pPr marL="171450" indent="-171450" fontAlgn="base">
              <a:buFont typeface="Arial" panose="020B0604020202020204" pitchFamily="34" charset="0"/>
              <a:buChar char="•"/>
            </a:pPr>
            <a:r>
              <a:rPr lang="en-US" sz="2000" dirty="0">
                <a:latin typeface="+mn-lt"/>
              </a:rPr>
              <a:t>an </a:t>
            </a:r>
            <a:r>
              <a:rPr lang="en-US" sz="2000" dirty="0">
                <a:latin typeface="+mn-lt"/>
                <a:hlinkClick r:id="rId3"/>
              </a:rPr>
              <a:t>IRI</a:t>
            </a:r>
            <a:r>
              <a:rPr lang="en-US" sz="2000" dirty="0">
                <a:latin typeface="+mn-lt"/>
              </a:rPr>
              <a:t> is an Internationalized Resource Identifier for naming things such as people, studies, study subjects, classes of things, relations between thing, and anything else we care to give a name to</a:t>
            </a:r>
          </a:p>
          <a:p>
            <a:pPr marL="171450" indent="-171450" fontAlgn="base">
              <a:buFont typeface="Arial" panose="020B0604020202020204" pitchFamily="34" charset="0"/>
              <a:buChar char="•"/>
            </a:pPr>
            <a:r>
              <a:rPr lang="en-US" sz="2000" dirty="0">
                <a:latin typeface="+mn-lt"/>
              </a:rPr>
              <a:t>an </a:t>
            </a:r>
            <a:r>
              <a:rPr lang="en-US" sz="2000" dirty="0">
                <a:latin typeface="+mn-lt"/>
                <a:hlinkClick r:id="rId4"/>
              </a:rPr>
              <a:t>ORCID</a:t>
            </a:r>
            <a:r>
              <a:rPr lang="en-US" sz="2000" dirty="0">
                <a:latin typeface="+mn-lt"/>
              </a:rPr>
              <a:t> is a special IRI for a researcher</a:t>
            </a:r>
          </a:p>
          <a:p>
            <a:pPr marL="171450" indent="-171450" fontAlgn="base">
              <a:buFont typeface="Arial" panose="020B0604020202020204" pitchFamily="34" charset="0"/>
              <a:buChar char="•"/>
            </a:pPr>
            <a:r>
              <a:rPr lang="en-US" sz="2000" dirty="0">
                <a:latin typeface="+mn-lt"/>
              </a:rPr>
              <a:t>an application ontology is a collection of ontology terms for a particular purpose; we’ll use terms from these reference ontologies:</a:t>
            </a:r>
          </a:p>
          <a:p>
            <a:pPr marL="628650" lvl="1" indent="-171450" fontAlgn="base">
              <a:buFont typeface="Arial" panose="020B0604020202020204" pitchFamily="34" charset="0"/>
              <a:buChar char="•"/>
            </a:pPr>
            <a:r>
              <a:rPr lang="en-US" sz="2000" dirty="0">
                <a:latin typeface="+mn-lt"/>
                <a:hlinkClick r:id="rId5"/>
              </a:rPr>
              <a:t>NCBITaxon</a:t>
            </a:r>
            <a:r>
              <a:rPr lang="en-US" sz="2000" dirty="0">
                <a:latin typeface="+mn-lt"/>
              </a:rPr>
              <a:t> is a translation of the </a:t>
            </a:r>
            <a:r>
              <a:rPr lang="en-US" sz="2000" dirty="0">
                <a:latin typeface="+mn-lt"/>
                <a:hlinkClick r:id="rId6"/>
              </a:rPr>
              <a:t>NCBI Taxonomy</a:t>
            </a:r>
            <a:endParaRPr lang="en-US" sz="2000" dirty="0">
              <a:latin typeface="+mn-lt"/>
            </a:endParaRPr>
          </a:p>
          <a:p>
            <a:pPr marL="628650" lvl="1" indent="-171450" fontAlgn="base">
              <a:buFont typeface="Arial" panose="020B0604020202020204" pitchFamily="34" charset="0"/>
              <a:buChar char="•"/>
            </a:pPr>
            <a:r>
              <a:rPr lang="en-US" sz="2000" dirty="0">
                <a:latin typeface="+mn-lt"/>
                <a:hlinkClick r:id="rId7"/>
              </a:rPr>
              <a:t>PATO</a:t>
            </a:r>
            <a:r>
              <a:rPr lang="en-US" sz="2000" dirty="0">
                <a:latin typeface="+mn-lt"/>
              </a:rPr>
              <a:t> is the Phenotypic Quality Ontology</a:t>
            </a:r>
          </a:p>
          <a:p>
            <a:pPr marL="628650" lvl="1" indent="-171450" fontAlgn="base">
              <a:buFont typeface="Arial" panose="020B0604020202020204" pitchFamily="34" charset="0"/>
              <a:buChar char="•"/>
            </a:pPr>
            <a:r>
              <a:rPr lang="en-US" sz="2000" dirty="0">
                <a:latin typeface="+mn-lt"/>
                <a:hlinkClick r:id="rId8"/>
              </a:rPr>
              <a:t>OBI</a:t>
            </a:r>
            <a:r>
              <a:rPr lang="en-US" sz="2000" dirty="0">
                <a:latin typeface="+mn-lt"/>
              </a:rPr>
              <a:t> is the Ontology for Biomedical Investigations</a:t>
            </a:r>
          </a:p>
          <a:p>
            <a:pPr marL="628650" lvl="1" indent="-171450" fontAlgn="base">
              <a:buFont typeface="Arial" panose="020B0604020202020204" pitchFamily="34" charset="0"/>
              <a:buChar char="•"/>
            </a:pPr>
            <a:r>
              <a:rPr lang="en-US" sz="2000" dirty="0">
                <a:latin typeface="+mn-lt"/>
                <a:hlinkClick r:id="rId9"/>
              </a:rPr>
              <a:t>Uberon</a:t>
            </a:r>
            <a:r>
              <a:rPr lang="en-US" sz="2000" dirty="0">
                <a:latin typeface="+mn-lt"/>
              </a:rPr>
              <a:t> is an integrated cross-species ontology</a:t>
            </a:r>
          </a:p>
          <a:p>
            <a:pPr marL="628650" lvl="1" indent="-171450" fontAlgn="base">
              <a:buFont typeface="Arial" panose="020B0604020202020204" pitchFamily="34" charset="0"/>
              <a:buChar char="•"/>
            </a:pPr>
            <a:r>
              <a:rPr lang="en-US" sz="2000" dirty="0">
                <a:latin typeface="+mn-lt"/>
                <a:hlinkClick r:id="rId10"/>
              </a:rPr>
              <a:t>MPATH</a:t>
            </a:r>
            <a:r>
              <a:rPr lang="en-US" sz="2000" dirty="0">
                <a:latin typeface="+mn-lt"/>
              </a:rPr>
              <a:t> is the Mouse Pathology Ontology</a:t>
            </a:r>
          </a:p>
        </p:txBody>
      </p:sp>
    </p:spTree>
    <p:extLst>
      <p:ext uri="{BB962C8B-B14F-4D97-AF65-F5344CB8AC3E}">
        <p14:creationId xmlns:p14="http://schemas.microsoft.com/office/powerpoint/2010/main" val="3465982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6DA6-26E3-F14B-927A-048C8BA58E61}"/>
              </a:ext>
            </a:extLst>
          </p:cNvPr>
          <p:cNvSpPr>
            <a:spLocks noGrp="1"/>
          </p:cNvSpPr>
          <p:nvPr>
            <p:ph type="title"/>
          </p:nvPr>
        </p:nvSpPr>
        <p:spPr/>
        <p:txBody>
          <a:bodyPr/>
          <a:lstStyle/>
          <a:p>
            <a:r>
              <a:rPr lang="en-US" dirty="0"/>
              <a:t>A preview of our Better </a:t>
            </a:r>
            <a:r>
              <a:rPr lang="en-US" dirty="0" err="1"/>
              <a:t>BioData</a:t>
            </a:r>
            <a:r>
              <a:rPr lang="en-US" dirty="0"/>
              <a:t>!</a:t>
            </a:r>
          </a:p>
        </p:txBody>
      </p:sp>
      <p:graphicFrame>
        <p:nvGraphicFramePr>
          <p:cNvPr id="4" name="Content Placeholder 3">
            <a:extLst>
              <a:ext uri="{FF2B5EF4-FFF2-40B4-BE49-F238E27FC236}">
                <a16:creationId xmlns:a16="http://schemas.microsoft.com/office/drawing/2014/main" id="{A179B53A-40D1-2E44-B7C8-D53B330118F8}"/>
              </a:ext>
            </a:extLst>
          </p:cNvPr>
          <p:cNvGraphicFramePr>
            <a:graphicFrameLocks noGrp="1"/>
          </p:cNvGraphicFramePr>
          <p:nvPr>
            <p:ph idx="1"/>
            <p:extLst>
              <p:ext uri="{D42A27DB-BD31-4B8C-83A1-F6EECF244321}">
                <p14:modId xmlns:p14="http://schemas.microsoft.com/office/powerpoint/2010/main" val="2696991364"/>
              </p:ext>
            </p:extLst>
          </p:nvPr>
        </p:nvGraphicFramePr>
        <p:xfrm>
          <a:off x="411480" y="1825625"/>
          <a:ext cx="8321040" cy="2485390"/>
        </p:xfrm>
        <a:graphic>
          <a:graphicData uri="http://schemas.openxmlformats.org/drawingml/2006/table">
            <a:tbl>
              <a:tblPr firstRow="1" bandRow="1">
                <a:tableStyleId>{5C22544A-7EE6-4342-B048-85BDC9FD1C3A}</a:tableStyleId>
              </a:tblPr>
              <a:tblGrid>
                <a:gridCol w="693420">
                  <a:extLst>
                    <a:ext uri="{9D8B030D-6E8A-4147-A177-3AD203B41FA5}">
                      <a16:colId xmlns:a16="http://schemas.microsoft.com/office/drawing/2014/main" val="324642038"/>
                    </a:ext>
                  </a:extLst>
                </a:gridCol>
                <a:gridCol w="746760">
                  <a:extLst>
                    <a:ext uri="{9D8B030D-6E8A-4147-A177-3AD203B41FA5}">
                      <a16:colId xmlns:a16="http://schemas.microsoft.com/office/drawing/2014/main" val="896715337"/>
                    </a:ext>
                  </a:extLst>
                </a:gridCol>
                <a:gridCol w="640080">
                  <a:extLst>
                    <a:ext uri="{9D8B030D-6E8A-4147-A177-3AD203B41FA5}">
                      <a16:colId xmlns:a16="http://schemas.microsoft.com/office/drawing/2014/main" val="1011018356"/>
                    </a:ext>
                  </a:extLst>
                </a:gridCol>
                <a:gridCol w="693420">
                  <a:extLst>
                    <a:ext uri="{9D8B030D-6E8A-4147-A177-3AD203B41FA5}">
                      <a16:colId xmlns:a16="http://schemas.microsoft.com/office/drawing/2014/main" val="2144357883"/>
                    </a:ext>
                  </a:extLst>
                </a:gridCol>
                <a:gridCol w="693420">
                  <a:extLst>
                    <a:ext uri="{9D8B030D-6E8A-4147-A177-3AD203B41FA5}">
                      <a16:colId xmlns:a16="http://schemas.microsoft.com/office/drawing/2014/main" val="1289134111"/>
                    </a:ext>
                  </a:extLst>
                </a:gridCol>
                <a:gridCol w="693420">
                  <a:extLst>
                    <a:ext uri="{9D8B030D-6E8A-4147-A177-3AD203B41FA5}">
                      <a16:colId xmlns:a16="http://schemas.microsoft.com/office/drawing/2014/main" val="301441900"/>
                    </a:ext>
                  </a:extLst>
                </a:gridCol>
                <a:gridCol w="693420">
                  <a:extLst>
                    <a:ext uri="{9D8B030D-6E8A-4147-A177-3AD203B41FA5}">
                      <a16:colId xmlns:a16="http://schemas.microsoft.com/office/drawing/2014/main" val="3296477740"/>
                    </a:ext>
                  </a:extLst>
                </a:gridCol>
                <a:gridCol w="693420">
                  <a:extLst>
                    <a:ext uri="{9D8B030D-6E8A-4147-A177-3AD203B41FA5}">
                      <a16:colId xmlns:a16="http://schemas.microsoft.com/office/drawing/2014/main" val="2595209793"/>
                    </a:ext>
                  </a:extLst>
                </a:gridCol>
                <a:gridCol w="693420">
                  <a:extLst>
                    <a:ext uri="{9D8B030D-6E8A-4147-A177-3AD203B41FA5}">
                      <a16:colId xmlns:a16="http://schemas.microsoft.com/office/drawing/2014/main" val="4020778921"/>
                    </a:ext>
                  </a:extLst>
                </a:gridCol>
                <a:gridCol w="693420">
                  <a:extLst>
                    <a:ext uri="{9D8B030D-6E8A-4147-A177-3AD203B41FA5}">
                      <a16:colId xmlns:a16="http://schemas.microsoft.com/office/drawing/2014/main" val="367588614"/>
                    </a:ext>
                  </a:extLst>
                </a:gridCol>
                <a:gridCol w="693420">
                  <a:extLst>
                    <a:ext uri="{9D8B030D-6E8A-4147-A177-3AD203B41FA5}">
                      <a16:colId xmlns:a16="http://schemas.microsoft.com/office/drawing/2014/main" val="1743056178"/>
                    </a:ext>
                  </a:extLst>
                </a:gridCol>
                <a:gridCol w="693420">
                  <a:extLst>
                    <a:ext uri="{9D8B030D-6E8A-4147-A177-3AD203B41FA5}">
                      <a16:colId xmlns:a16="http://schemas.microsoft.com/office/drawing/2014/main" val="4259197515"/>
                    </a:ext>
                  </a:extLst>
                </a:gridCol>
              </a:tblGrid>
              <a:tr h="370840">
                <a:tc>
                  <a:txBody>
                    <a:bodyPr/>
                    <a:lstStyle/>
                    <a:p>
                      <a:pPr algn="l"/>
                      <a:r>
                        <a:rPr lang="en-US" sz="1000" b="1" dirty="0">
                          <a:effectLst/>
                        </a:rPr>
                        <a:t>datetime</a:t>
                      </a:r>
                    </a:p>
                  </a:txBody>
                  <a:tcPr marL="47625" marR="47625" marT="47625" marB="47625" anchor="ctr"/>
                </a:tc>
                <a:tc>
                  <a:txBody>
                    <a:bodyPr/>
                    <a:lstStyle/>
                    <a:p>
                      <a:pPr algn="l"/>
                      <a:r>
                        <a:rPr lang="en-US" sz="1000" b="1">
                          <a:effectLst/>
                        </a:rPr>
                        <a:t>investigator</a:t>
                      </a:r>
                    </a:p>
                  </a:txBody>
                  <a:tcPr marL="47625" marR="47625" marT="47625" marB="47625" anchor="ctr"/>
                </a:tc>
                <a:tc>
                  <a:txBody>
                    <a:bodyPr/>
                    <a:lstStyle/>
                    <a:p>
                      <a:pPr algn="l"/>
                      <a:r>
                        <a:rPr lang="en-US" sz="1000" b="1">
                          <a:effectLst/>
                        </a:rPr>
                        <a:t>subject</a:t>
                      </a:r>
                    </a:p>
                  </a:txBody>
                  <a:tcPr marL="47625" marR="47625" marT="47625" marB="47625" anchor="ctr"/>
                </a:tc>
                <a:tc>
                  <a:txBody>
                    <a:bodyPr/>
                    <a:lstStyle/>
                    <a:p>
                      <a:pPr algn="l"/>
                      <a:r>
                        <a:rPr lang="en-US" sz="1000" b="1">
                          <a:effectLst/>
                        </a:rPr>
                        <a:t>species</a:t>
                      </a:r>
                    </a:p>
                  </a:txBody>
                  <a:tcPr marL="47625" marR="47625" marT="47625" marB="47625" anchor="ctr"/>
                </a:tc>
                <a:tc>
                  <a:txBody>
                    <a:bodyPr/>
                    <a:lstStyle/>
                    <a:p>
                      <a:pPr algn="l"/>
                      <a:r>
                        <a:rPr lang="en-US" sz="1000" b="1">
                          <a:effectLst/>
                        </a:rPr>
                        <a:t>strain</a:t>
                      </a:r>
                    </a:p>
                  </a:txBody>
                  <a:tcPr marL="47625" marR="47625" marT="47625" marB="47625" anchor="ctr"/>
                </a:tc>
                <a:tc>
                  <a:txBody>
                    <a:bodyPr/>
                    <a:lstStyle/>
                    <a:p>
                      <a:pPr algn="l"/>
                      <a:r>
                        <a:rPr lang="en-US" sz="1000" b="1">
                          <a:effectLst/>
                        </a:rPr>
                        <a:t>sex</a:t>
                      </a:r>
                    </a:p>
                  </a:txBody>
                  <a:tcPr marL="47625" marR="47625" marT="47625" marB="47625" anchor="ctr"/>
                </a:tc>
                <a:tc>
                  <a:txBody>
                    <a:bodyPr/>
                    <a:lstStyle/>
                    <a:p>
                      <a:pPr algn="l"/>
                      <a:r>
                        <a:rPr lang="en-US" sz="1000" b="1">
                          <a:effectLst/>
                        </a:rPr>
                        <a:t>group</a:t>
                      </a:r>
                    </a:p>
                  </a:txBody>
                  <a:tcPr marL="47625" marR="47625" marT="47625" marB="47625" anchor="ctr"/>
                </a:tc>
                <a:tc>
                  <a:txBody>
                    <a:bodyPr/>
                    <a:lstStyle/>
                    <a:p>
                      <a:pPr algn="l"/>
                      <a:r>
                        <a:rPr lang="en-US" sz="1000" b="1">
                          <a:effectLst/>
                        </a:rPr>
                        <a:t>protocol</a:t>
                      </a:r>
                    </a:p>
                  </a:txBody>
                  <a:tcPr marL="47625" marR="47625" marT="47625" marB="47625" anchor="ctr"/>
                </a:tc>
                <a:tc>
                  <a:txBody>
                    <a:bodyPr/>
                    <a:lstStyle/>
                    <a:p>
                      <a:pPr algn="l"/>
                      <a:r>
                        <a:rPr lang="en-US" sz="1000" b="1">
                          <a:effectLst/>
                        </a:rPr>
                        <a:t>organ</a:t>
                      </a:r>
                    </a:p>
                  </a:txBody>
                  <a:tcPr marL="47625" marR="47625" marT="47625" marB="47625" anchor="ctr"/>
                </a:tc>
                <a:tc>
                  <a:txBody>
                    <a:bodyPr/>
                    <a:lstStyle/>
                    <a:p>
                      <a:pPr algn="l"/>
                      <a:r>
                        <a:rPr lang="en-US" sz="1000" b="1">
                          <a:effectLst/>
                        </a:rPr>
                        <a:t>disease</a:t>
                      </a:r>
                    </a:p>
                  </a:txBody>
                  <a:tcPr marL="47625" marR="47625" marT="47625" marB="47625" anchor="ctr"/>
                </a:tc>
                <a:tc>
                  <a:txBody>
                    <a:bodyPr/>
                    <a:lstStyle/>
                    <a:p>
                      <a:pPr algn="l"/>
                      <a:r>
                        <a:rPr lang="en-US" sz="1000" b="1">
                          <a:effectLst/>
                        </a:rPr>
                        <a:t>qualifier</a:t>
                      </a:r>
                    </a:p>
                  </a:txBody>
                  <a:tcPr marL="47625" marR="47625" marT="47625" marB="47625" anchor="ctr"/>
                </a:tc>
                <a:tc>
                  <a:txBody>
                    <a:bodyPr/>
                    <a:lstStyle/>
                    <a:p>
                      <a:pPr algn="l"/>
                      <a:r>
                        <a:rPr lang="en-US" sz="1000" b="1" dirty="0">
                          <a:effectLst/>
                        </a:rPr>
                        <a:t>comment</a:t>
                      </a:r>
                    </a:p>
                  </a:txBody>
                  <a:tcPr marL="47625" marR="47625" marT="47625" marB="47625" anchor="ctr"/>
                </a:tc>
                <a:extLst>
                  <a:ext uri="{0D108BD9-81ED-4DB2-BD59-A6C34878D82A}">
                    <a16:rowId xmlns:a16="http://schemas.microsoft.com/office/drawing/2014/main" val="2377699406"/>
                  </a:ext>
                </a:extLst>
              </a:tr>
              <a:tr h="370840">
                <a:tc>
                  <a:txBody>
                    <a:bodyPr/>
                    <a:lstStyle/>
                    <a:p>
                      <a:pPr algn="l"/>
                      <a:r>
                        <a:rPr lang="en-US" sz="1000" dirty="0">
                          <a:effectLst/>
                        </a:rPr>
                        <a:t>2014-01-01T10:21:00-0500</a:t>
                      </a:r>
                    </a:p>
                  </a:txBody>
                  <a:tcPr marL="47625" marR="47625" marT="47625" marB="47625" anchor="ctr"/>
                </a:tc>
                <a:tc>
                  <a:txBody>
                    <a:bodyPr/>
                    <a:lstStyle/>
                    <a:p>
                      <a:pPr algn="l"/>
                      <a:r>
                        <a:rPr lang="en-US" sz="1000">
                          <a:effectLst/>
                        </a:rPr>
                        <a:t>http://orcid.org/0000-0001-5139-5557</a:t>
                      </a:r>
                    </a:p>
                  </a:txBody>
                  <a:tcPr marL="47625" marR="47625" marT="47625" marB="47625" anchor="ctr"/>
                </a:tc>
                <a:tc>
                  <a:txBody>
                    <a:bodyPr/>
                    <a:lstStyle/>
                    <a:p>
                      <a:pPr algn="l"/>
                      <a:r>
                        <a:rPr lang="en-US" sz="1000">
                          <a:effectLst/>
                        </a:rPr>
                        <a:t>tutorial:subject-12</a:t>
                      </a:r>
                    </a:p>
                  </a:txBody>
                  <a:tcPr marL="47625" marR="47625" marT="47625" marB="47625" anchor="ctr"/>
                </a:tc>
                <a:tc>
                  <a:txBody>
                    <a:bodyPr/>
                    <a:lstStyle/>
                    <a:p>
                      <a:pPr algn="l"/>
                      <a:r>
                        <a:rPr lang="en-US" sz="1000">
                          <a:effectLst/>
                        </a:rPr>
                        <a:t>obo:NCBITaxon_10116</a:t>
                      </a:r>
                    </a:p>
                  </a:txBody>
                  <a:tcPr marL="47625" marR="47625" marT="47625" marB="47625" anchor="ctr"/>
                </a:tc>
                <a:tc>
                  <a:txBody>
                    <a:bodyPr/>
                    <a:lstStyle/>
                    <a:p>
                      <a:pPr algn="l"/>
                      <a:r>
                        <a:rPr lang="en-US" sz="1000">
                          <a:effectLst/>
                        </a:rPr>
                        <a:t>tutorial:F344N</a:t>
                      </a:r>
                    </a:p>
                  </a:txBody>
                  <a:tcPr marL="47625" marR="47625" marT="47625" marB="47625" anchor="ctr"/>
                </a:tc>
                <a:tc>
                  <a:txBody>
                    <a:bodyPr/>
                    <a:lstStyle/>
                    <a:p>
                      <a:pPr algn="l"/>
                      <a:r>
                        <a:rPr lang="en-US" sz="1000">
                          <a:effectLst/>
                        </a:rPr>
                        <a:t>obo:PATO_0000383</a:t>
                      </a:r>
                    </a:p>
                  </a:txBody>
                  <a:tcPr marL="47625" marR="47625" marT="47625" marB="47625" anchor="ctr"/>
                </a:tc>
                <a:tc>
                  <a:txBody>
                    <a:bodyPr/>
                    <a:lstStyle/>
                    <a:p>
                      <a:pPr algn="l"/>
                      <a:r>
                        <a:rPr lang="en-US" sz="1000">
                          <a:effectLst/>
                        </a:rPr>
                        <a:t>tutorial:group-1</a:t>
                      </a:r>
                    </a:p>
                  </a:txBody>
                  <a:tcPr marL="47625" marR="47625" marT="47625" marB="47625" anchor="ctr"/>
                </a:tc>
                <a:tc>
                  <a:txBody>
                    <a:bodyPr/>
                    <a:lstStyle/>
                    <a:p>
                      <a:pPr algn="l"/>
                      <a:r>
                        <a:rPr lang="en-US" sz="1000">
                          <a:effectLst/>
                        </a:rPr>
                        <a:t>obo:OBI_0600020</a:t>
                      </a:r>
                    </a:p>
                  </a:txBody>
                  <a:tcPr marL="47625" marR="47625" marT="47625" marB="47625" anchor="ctr"/>
                </a:tc>
                <a:tc>
                  <a:txBody>
                    <a:bodyPr/>
                    <a:lstStyle/>
                    <a:p>
                      <a:pPr algn="l"/>
                      <a:r>
                        <a:rPr lang="en-US" sz="1000">
                          <a:effectLst/>
                        </a:rPr>
                        <a:t>obo:UBERON_0002048</a:t>
                      </a:r>
                    </a:p>
                  </a:txBody>
                  <a:tcPr marL="47625" marR="47625" marT="47625" marB="47625" anchor="ctr"/>
                </a:tc>
                <a:tc>
                  <a:txBody>
                    <a:bodyPr/>
                    <a:lstStyle/>
                    <a:p>
                      <a:pPr algn="l"/>
                      <a:r>
                        <a:rPr lang="en-US" sz="1000">
                          <a:effectLst/>
                        </a:rPr>
                        <a:t>obo:MPATH_268</a:t>
                      </a:r>
                    </a:p>
                  </a:txBody>
                  <a:tcPr marL="47625" marR="47625" marT="47625" marB="47625" anchor="ctr"/>
                </a:tc>
                <a:tc>
                  <a:txBody>
                    <a:bodyPr/>
                    <a:lstStyle/>
                    <a:p>
                      <a:pPr algn="l"/>
                      <a:r>
                        <a:rPr lang="en-US" sz="1000" dirty="0">
                          <a:effectLst/>
                        </a:rPr>
                        <a:t>obo:PATO_0000396</a:t>
                      </a:r>
                    </a:p>
                  </a:txBody>
                  <a:tcPr marL="47625" marR="47625" marT="47625" marB="47625" anchor="ctr"/>
                </a:tc>
                <a:tc>
                  <a:txBody>
                    <a:bodyPr/>
                    <a:lstStyle/>
                    <a:p>
                      <a:endParaRPr lang="en-US" sz="1000"/>
                    </a:p>
                  </a:txBody>
                  <a:tcPr/>
                </a:tc>
                <a:extLst>
                  <a:ext uri="{0D108BD9-81ED-4DB2-BD59-A6C34878D82A}">
                    <a16:rowId xmlns:a16="http://schemas.microsoft.com/office/drawing/2014/main" val="2964580017"/>
                  </a:ext>
                </a:extLst>
              </a:tr>
              <a:tr h="370840">
                <a:tc>
                  <a:txBody>
                    <a:bodyPr/>
                    <a:lstStyle/>
                    <a:p>
                      <a:pPr algn="l"/>
                      <a:r>
                        <a:rPr lang="en-US" sz="1000" dirty="0">
                          <a:effectLst/>
                        </a:rPr>
                        <a:t>2014-01-01T10:30:00-0500</a:t>
                      </a:r>
                    </a:p>
                  </a:txBody>
                  <a:tcPr marL="47625" marR="47625" marT="47625" marB="47625" anchor="ctr"/>
                </a:tc>
                <a:tc>
                  <a:txBody>
                    <a:bodyPr/>
                    <a:lstStyle/>
                    <a:p>
                      <a:pPr algn="l"/>
                      <a:r>
                        <a:rPr lang="en-US" sz="1000">
                          <a:effectLst/>
                        </a:rPr>
                        <a:t>http://orcid.org/0000-0001-5139-5557</a:t>
                      </a:r>
                    </a:p>
                  </a:txBody>
                  <a:tcPr marL="47625" marR="47625" marT="47625" marB="47625" anchor="ctr"/>
                </a:tc>
                <a:tc>
                  <a:txBody>
                    <a:bodyPr/>
                    <a:lstStyle/>
                    <a:p>
                      <a:pPr algn="l"/>
                      <a:r>
                        <a:rPr lang="en-US" sz="1000">
                          <a:effectLst/>
                        </a:rPr>
                        <a:t>tutorial:subject-31</a:t>
                      </a:r>
                    </a:p>
                  </a:txBody>
                  <a:tcPr marL="47625" marR="47625" marT="47625" marB="47625" anchor="ctr"/>
                </a:tc>
                <a:tc>
                  <a:txBody>
                    <a:bodyPr/>
                    <a:lstStyle/>
                    <a:p>
                      <a:pPr algn="l"/>
                      <a:r>
                        <a:rPr lang="en-US" sz="1000">
                          <a:effectLst/>
                        </a:rPr>
                        <a:t>obo:NCBITaxon_10090</a:t>
                      </a:r>
                    </a:p>
                  </a:txBody>
                  <a:tcPr marL="47625" marR="47625" marT="47625" marB="47625" anchor="ctr"/>
                </a:tc>
                <a:tc>
                  <a:txBody>
                    <a:bodyPr/>
                    <a:lstStyle/>
                    <a:p>
                      <a:pPr algn="l"/>
                      <a:r>
                        <a:rPr lang="en-US" sz="1000">
                          <a:effectLst/>
                        </a:rPr>
                        <a:t>tutorial:B6C3F1</a:t>
                      </a:r>
                    </a:p>
                  </a:txBody>
                  <a:tcPr marL="47625" marR="47625" marT="47625" marB="47625" anchor="ctr"/>
                </a:tc>
                <a:tc>
                  <a:txBody>
                    <a:bodyPr/>
                    <a:lstStyle/>
                    <a:p>
                      <a:pPr algn="l"/>
                      <a:r>
                        <a:rPr lang="en-US" sz="1000">
                          <a:effectLst/>
                        </a:rPr>
                        <a:t>obo:PATO_0000384</a:t>
                      </a:r>
                    </a:p>
                  </a:txBody>
                  <a:tcPr marL="47625" marR="47625" marT="47625" marB="47625" anchor="ctr"/>
                </a:tc>
                <a:tc>
                  <a:txBody>
                    <a:bodyPr/>
                    <a:lstStyle/>
                    <a:p>
                      <a:pPr algn="l"/>
                      <a:r>
                        <a:rPr lang="en-US" sz="1000">
                          <a:effectLst/>
                        </a:rPr>
                        <a:t>tutorial:group-2</a:t>
                      </a:r>
                    </a:p>
                  </a:txBody>
                  <a:tcPr marL="47625" marR="47625" marT="47625" marB="47625" anchor="ctr"/>
                </a:tc>
                <a:tc>
                  <a:txBody>
                    <a:bodyPr/>
                    <a:lstStyle/>
                    <a:p>
                      <a:pPr algn="l"/>
                      <a:r>
                        <a:rPr lang="en-US" sz="1000">
                          <a:effectLst/>
                        </a:rPr>
                        <a:t>obo:OBI_0600020</a:t>
                      </a:r>
                    </a:p>
                  </a:txBody>
                  <a:tcPr marL="47625" marR="47625" marT="47625" marB="47625" anchor="ctr"/>
                </a:tc>
                <a:tc>
                  <a:txBody>
                    <a:bodyPr/>
                    <a:lstStyle/>
                    <a:p>
                      <a:pPr algn="l"/>
                      <a:r>
                        <a:rPr lang="en-US" sz="1000">
                          <a:effectLst/>
                        </a:rPr>
                        <a:t>obo:UBERON_0007827</a:t>
                      </a:r>
                    </a:p>
                  </a:txBody>
                  <a:tcPr marL="47625" marR="47625" marT="47625" marB="47625" anchor="ctr"/>
                </a:tc>
                <a:tc>
                  <a:txBody>
                    <a:bodyPr/>
                    <a:lstStyle/>
                    <a:p>
                      <a:pPr algn="l"/>
                      <a:r>
                        <a:rPr lang="en-US" sz="1000">
                          <a:effectLst/>
                        </a:rPr>
                        <a:t>obo:MPATH_212</a:t>
                      </a:r>
                    </a:p>
                  </a:txBody>
                  <a:tcPr marL="47625" marR="47625" marT="47625" marB="47625" anchor="ctr"/>
                </a:tc>
                <a:tc>
                  <a:txBody>
                    <a:bodyPr/>
                    <a:lstStyle/>
                    <a:p>
                      <a:pPr algn="l"/>
                      <a:r>
                        <a:rPr lang="en-US" sz="1000" dirty="0">
                          <a:effectLst/>
                        </a:rPr>
                        <a:t>obo:PATO_0000394</a:t>
                      </a:r>
                    </a:p>
                  </a:txBody>
                  <a:tcPr marL="47625" marR="47625" marT="47625" marB="47625" anchor="ctr"/>
                </a:tc>
                <a:tc>
                  <a:txBody>
                    <a:bodyPr/>
                    <a:lstStyle/>
                    <a:p>
                      <a:endParaRPr lang="en-US" sz="1000"/>
                    </a:p>
                  </a:txBody>
                  <a:tcPr/>
                </a:tc>
                <a:extLst>
                  <a:ext uri="{0D108BD9-81ED-4DB2-BD59-A6C34878D82A}">
                    <a16:rowId xmlns:a16="http://schemas.microsoft.com/office/drawing/2014/main" val="2440462635"/>
                  </a:ext>
                </a:extLst>
              </a:tr>
              <a:tr h="370840">
                <a:tc>
                  <a:txBody>
                    <a:bodyPr/>
                    <a:lstStyle/>
                    <a:p>
                      <a:pPr algn="l"/>
                      <a:r>
                        <a:rPr lang="en-US" sz="1000" dirty="0">
                          <a:effectLst/>
                        </a:rPr>
                        <a:t>2014-01-01T10:45:00-0500</a:t>
                      </a:r>
                    </a:p>
                  </a:txBody>
                  <a:tcPr marL="47625" marR="47625" marT="47625" marB="47625" anchor="ctr"/>
                </a:tc>
                <a:tc>
                  <a:txBody>
                    <a:bodyPr/>
                    <a:lstStyle/>
                    <a:p>
                      <a:pPr algn="l"/>
                      <a:r>
                        <a:rPr lang="en-US" sz="1000">
                          <a:effectLst/>
                        </a:rPr>
                        <a:t>http://orcid.org/0000-0001-5139-5557</a:t>
                      </a:r>
                    </a:p>
                  </a:txBody>
                  <a:tcPr marL="47625" marR="47625" marT="47625" marB="47625" anchor="ctr"/>
                </a:tc>
                <a:tc>
                  <a:txBody>
                    <a:bodyPr/>
                    <a:lstStyle/>
                    <a:p>
                      <a:pPr algn="l"/>
                      <a:r>
                        <a:rPr lang="en-US" sz="1000">
                          <a:effectLst/>
                        </a:rPr>
                        <a:t>tutorial:subject-45</a:t>
                      </a:r>
                    </a:p>
                  </a:txBody>
                  <a:tcPr marL="47625" marR="47625" marT="47625" marB="47625" anchor="ctr"/>
                </a:tc>
                <a:tc>
                  <a:txBody>
                    <a:bodyPr/>
                    <a:lstStyle/>
                    <a:p>
                      <a:pPr algn="l"/>
                      <a:r>
                        <a:rPr lang="en-US" sz="1000">
                          <a:effectLst/>
                        </a:rPr>
                        <a:t>obo:NCBITaxon_10116</a:t>
                      </a:r>
                    </a:p>
                  </a:txBody>
                  <a:tcPr marL="47625" marR="47625" marT="47625" marB="47625" anchor="ctr"/>
                </a:tc>
                <a:tc>
                  <a:txBody>
                    <a:bodyPr/>
                    <a:lstStyle/>
                    <a:p>
                      <a:pPr algn="l"/>
                      <a:r>
                        <a:rPr lang="en-US" sz="1000">
                          <a:effectLst/>
                        </a:rPr>
                        <a:t>tutorial:F344N</a:t>
                      </a:r>
                    </a:p>
                  </a:txBody>
                  <a:tcPr marL="47625" marR="47625" marT="47625" marB="47625" anchor="ctr"/>
                </a:tc>
                <a:tc>
                  <a:txBody>
                    <a:bodyPr/>
                    <a:lstStyle/>
                    <a:p>
                      <a:pPr algn="l"/>
                      <a:r>
                        <a:rPr lang="en-US" sz="1000">
                          <a:effectLst/>
                        </a:rPr>
                        <a:t>obo:PATO_0000384</a:t>
                      </a:r>
                    </a:p>
                  </a:txBody>
                  <a:tcPr marL="47625" marR="47625" marT="47625" marB="47625" anchor="ctr"/>
                </a:tc>
                <a:tc>
                  <a:txBody>
                    <a:bodyPr/>
                    <a:lstStyle/>
                    <a:p>
                      <a:pPr algn="l"/>
                      <a:r>
                        <a:rPr lang="en-US" sz="1000">
                          <a:effectLst/>
                        </a:rPr>
                        <a:t>tutorial:group-1</a:t>
                      </a:r>
                    </a:p>
                  </a:txBody>
                  <a:tcPr marL="47625" marR="47625" marT="47625" marB="47625" anchor="ctr"/>
                </a:tc>
                <a:tc>
                  <a:txBody>
                    <a:bodyPr/>
                    <a:lstStyle/>
                    <a:p>
                      <a:pPr algn="l"/>
                      <a:r>
                        <a:rPr lang="en-US" sz="1000">
                          <a:effectLst/>
                        </a:rPr>
                        <a:t>obo:OBI_0600020</a:t>
                      </a:r>
                    </a:p>
                  </a:txBody>
                  <a:tcPr marL="47625" marR="47625" marT="47625" marB="47625" anchor="ctr"/>
                </a:tc>
                <a:tc>
                  <a:txBody>
                    <a:bodyPr/>
                    <a:lstStyle/>
                    <a:p>
                      <a:pPr algn="l"/>
                      <a:r>
                        <a:rPr lang="en-US" sz="1000">
                          <a:effectLst/>
                        </a:rPr>
                        <a:t>obo:UBERON_0001235</a:t>
                      </a:r>
                    </a:p>
                  </a:txBody>
                  <a:tcPr marL="47625" marR="47625" marT="47625" marB="47625" anchor="ctr"/>
                </a:tc>
                <a:tc>
                  <a:txBody>
                    <a:bodyPr/>
                    <a:lstStyle/>
                    <a:p>
                      <a:pPr algn="l"/>
                      <a:r>
                        <a:rPr lang="en-US" sz="1000">
                          <a:effectLst/>
                        </a:rPr>
                        <a:t>obo:MPATH_4</a:t>
                      </a:r>
                    </a:p>
                  </a:txBody>
                  <a:tcPr marL="47625" marR="47625" marT="47625" marB="47625" anchor="ctr"/>
                </a:tc>
                <a:tc>
                  <a:txBody>
                    <a:bodyPr/>
                    <a:lstStyle/>
                    <a:p>
                      <a:pPr algn="l"/>
                      <a:r>
                        <a:rPr lang="en-US" sz="1000" dirty="0">
                          <a:effectLst/>
                        </a:rPr>
                        <a:t>obo:PATO_0000395</a:t>
                      </a:r>
                    </a:p>
                  </a:txBody>
                  <a:tcPr marL="47625" marR="47625" marT="47625" marB="47625" anchor="ctr"/>
                </a:tc>
                <a:tc>
                  <a:txBody>
                    <a:bodyPr/>
                    <a:lstStyle/>
                    <a:p>
                      <a:endParaRPr lang="en-US" sz="1000" dirty="0"/>
                    </a:p>
                  </a:txBody>
                  <a:tcPr/>
                </a:tc>
                <a:extLst>
                  <a:ext uri="{0D108BD9-81ED-4DB2-BD59-A6C34878D82A}">
                    <a16:rowId xmlns:a16="http://schemas.microsoft.com/office/drawing/2014/main" val="3588018136"/>
                  </a:ext>
                </a:extLst>
              </a:tr>
            </a:tbl>
          </a:graphicData>
        </a:graphic>
      </p:graphicFrame>
    </p:spTree>
    <p:extLst>
      <p:ext uri="{BB962C8B-B14F-4D97-AF65-F5344CB8AC3E}">
        <p14:creationId xmlns:p14="http://schemas.microsoft.com/office/powerpoint/2010/main" val="3502819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E285-FA3E-C44A-ABB4-78607D669D77}"/>
              </a:ext>
            </a:extLst>
          </p:cNvPr>
          <p:cNvSpPr>
            <a:spLocks noGrp="1"/>
          </p:cNvSpPr>
          <p:nvPr>
            <p:ph type="title"/>
          </p:nvPr>
        </p:nvSpPr>
        <p:spPr/>
        <p:txBody>
          <a:bodyPr/>
          <a:lstStyle/>
          <a:p>
            <a:r>
              <a:rPr lang="en-US" dirty="0"/>
              <a:t>Names and Naming</a:t>
            </a:r>
          </a:p>
        </p:txBody>
      </p:sp>
      <p:sp>
        <p:nvSpPr>
          <p:cNvPr id="3" name="Content Placeholder 2">
            <a:extLst>
              <a:ext uri="{FF2B5EF4-FFF2-40B4-BE49-F238E27FC236}">
                <a16:creationId xmlns:a16="http://schemas.microsoft.com/office/drawing/2014/main" id="{682A3848-923F-A648-8641-6548EE097D36}"/>
              </a:ext>
            </a:extLst>
          </p:cNvPr>
          <p:cNvSpPr>
            <a:spLocks noGrp="1"/>
          </p:cNvSpPr>
          <p:nvPr>
            <p:ph idx="1"/>
          </p:nvPr>
        </p:nvSpPr>
        <p:spPr/>
        <p:txBody>
          <a:bodyPr/>
          <a:lstStyle/>
          <a:p>
            <a:pPr marL="0" indent="0">
              <a:buNone/>
            </a:pPr>
            <a:r>
              <a:rPr lang="en-US" dirty="0"/>
              <a:t>Why do people use terse, ambiguous, cryptic names for things?</a:t>
            </a:r>
          </a:p>
          <a:p>
            <a:pPr lvl="1"/>
            <a:r>
              <a:rPr lang="en-US" dirty="0"/>
              <a:t>Save time and effort</a:t>
            </a:r>
          </a:p>
          <a:p>
            <a:pPr lvl="1"/>
            <a:r>
              <a:rPr lang="en-US" dirty="0"/>
              <a:t>Short names fit better</a:t>
            </a:r>
          </a:p>
          <a:p>
            <a:pPr lvl="1"/>
            <a:r>
              <a:rPr lang="en-US" dirty="0"/>
              <a:t>Memory and storage were once scarce</a:t>
            </a:r>
          </a:p>
        </p:txBody>
      </p:sp>
    </p:spTree>
    <p:extLst>
      <p:ext uri="{BB962C8B-B14F-4D97-AF65-F5344CB8AC3E}">
        <p14:creationId xmlns:p14="http://schemas.microsoft.com/office/powerpoint/2010/main" val="33788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4C9B-CCE2-1846-84AC-151269213FDD}"/>
              </a:ext>
            </a:extLst>
          </p:cNvPr>
          <p:cNvSpPr>
            <a:spLocks noGrp="1"/>
          </p:cNvSpPr>
          <p:nvPr>
            <p:ph type="title"/>
          </p:nvPr>
        </p:nvSpPr>
        <p:spPr/>
        <p:txBody>
          <a:bodyPr>
            <a:normAutofit fontScale="90000"/>
          </a:bodyPr>
          <a:lstStyle/>
          <a:p>
            <a:r>
              <a:rPr lang="en-US" dirty="0"/>
              <a:t>A technology for practically unlimited unambiguous names</a:t>
            </a:r>
          </a:p>
        </p:txBody>
      </p:sp>
      <p:sp>
        <p:nvSpPr>
          <p:cNvPr id="3" name="Content Placeholder 2">
            <a:extLst>
              <a:ext uri="{FF2B5EF4-FFF2-40B4-BE49-F238E27FC236}">
                <a16:creationId xmlns:a16="http://schemas.microsoft.com/office/drawing/2014/main" id="{6C75E853-BC8C-DB4F-A0DB-1E8BE2CE8D93}"/>
              </a:ext>
            </a:extLst>
          </p:cNvPr>
          <p:cNvSpPr>
            <a:spLocks noGrp="1"/>
          </p:cNvSpPr>
          <p:nvPr>
            <p:ph idx="1"/>
          </p:nvPr>
        </p:nvSpPr>
        <p:spPr>
          <a:xfrm>
            <a:off x="802922" y="1885144"/>
            <a:ext cx="7604983" cy="4771688"/>
          </a:xfrm>
        </p:spPr>
        <p:txBody>
          <a:bodyPr>
            <a:normAutofit/>
          </a:bodyPr>
          <a:lstStyle/>
          <a:p>
            <a:pPr marL="0" indent="0">
              <a:buNone/>
            </a:pPr>
            <a:r>
              <a:rPr lang="en-US" b="1" dirty="0"/>
              <a:t>&lt;https://</a:t>
            </a:r>
            <a:r>
              <a:rPr lang="en-US" b="1" dirty="0" err="1"/>
              <a:t>github.com</a:t>
            </a:r>
            <a:r>
              <a:rPr lang="en-US" b="1" dirty="0"/>
              <a:t>/OHSU-Library/obo-tutorial/&gt;</a:t>
            </a:r>
          </a:p>
          <a:p>
            <a:pPr marL="0" indent="0">
              <a:buNone/>
            </a:pPr>
            <a:endParaRPr lang="en-US" dirty="0"/>
          </a:p>
          <a:p>
            <a:pPr marL="0" indent="0">
              <a:buNone/>
            </a:pPr>
            <a:r>
              <a:rPr lang="en-US" dirty="0"/>
              <a:t>This is a Uniform Resource Locator (URL)</a:t>
            </a:r>
          </a:p>
          <a:p>
            <a:pPr marL="0" indent="0">
              <a:buNone/>
            </a:pPr>
            <a:r>
              <a:rPr lang="en-US" dirty="0"/>
              <a:t>It’s a building block of the World Wide Web</a:t>
            </a:r>
          </a:p>
          <a:p>
            <a:pPr marL="0" indent="0">
              <a:buNone/>
            </a:pPr>
            <a:r>
              <a:rPr lang="en-US" dirty="0"/>
              <a:t>It has three main parts:</a:t>
            </a:r>
          </a:p>
          <a:p>
            <a:r>
              <a:rPr lang="en-US" dirty="0"/>
              <a:t>The protocol (https)</a:t>
            </a:r>
          </a:p>
          <a:p>
            <a:r>
              <a:rPr lang="en-US" dirty="0"/>
              <a:t>The host (</a:t>
            </a:r>
            <a:r>
              <a:rPr lang="en-US" dirty="0" err="1"/>
              <a:t>github.com</a:t>
            </a:r>
            <a:r>
              <a:rPr lang="en-US" dirty="0"/>
              <a:t>)</a:t>
            </a:r>
          </a:p>
          <a:p>
            <a:r>
              <a:rPr lang="en-US" dirty="0"/>
              <a:t>The path (OHSU-Library/obo-tutorial)</a:t>
            </a:r>
          </a:p>
        </p:txBody>
      </p:sp>
    </p:spTree>
    <p:extLst>
      <p:ext uri="{BB962C8B-B14F-4D97-AF65-F5344CB8AC3E}">
        <p14:creationId xmlns:p14="http://schemas.microsoft.com/office/powerpoint/2010/main" val="380064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85BC5-5D72-2141-BE81-9670CB1E7C48}"/>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0DC48B5-6A62-AE4B-8EC6-05BDDF58AA42}"/>
              </a:ext>
            </a:extLst>
          </p:cNvPr>
          <p:cNvSpPr>
            <a:spLocks noGrp="1"/>
          </p:cNvSpPr>
          <p:nvPr>
            <p:ph idx="1"/>
          </p:nvPr>
        </p:nvSpPr>
        <p:spPr>
          <a:xfrm>
            <a:off x="802922" y="1885144"/>
            <a:ext cx="7604983" cy="4771688"/>
          </a:xfrm>
        </p:spPr>
        <p:txBody>
          <a:bodyPr>
            <a:normAutofit fontScale="92500" lnSpcReduction="20000"/>
          </a:bodyPr>
          <a:lstStyle/>
          <a:p>
            <a:pPr marL="0" indent="0">
              <a:buNone/>
            </a:pPr>
            <a:r>
              <a:rPr lang="en-US" dirty="0"/>
              <a:t>By the end of this session, you will learn:</a:t>
            </a:r>
          </a:p>
          <a:p>
            <a:pPr lvl="1"/>
            <a:r>
              <a:rPr lang="en-US" dirty="0"/>
              <a:t>What ontologies are</a:t>
            </a:r>
          </a:p>
          <a:p>
            <a:pPr lvl="1"/>
            <a:r>
              <a:rPr lang="en-US" dirty="0"/>
              <a:t>How ontologies compare to other knowledge organization strategies</a:t>
            </a:r>
          </a:p>
          <a:p>
            <a:pPr lvl="1"/>
            <a:r>
              <a:rPr lang="en-US" dirty="0"/>
              <a:t>Why ontologies are used</a:t>
            </a:r>
          </a:p>
          <a:p>
            <a:pPr lvl="1"/>
            <a:r>
              <a:rPr lang="en-US" dirty="0"/>
              <a:t>Where and how ontologies are used</a:t>
            </a:r>
          </a:p>
          <a:p>
            <a:pPr lvl="2"/>
            <a:r>
              <a:rPr lang="en-US" dirty="0"/>
              <a:t>In biomedicine</a:t>
            </a:r>
          </a:p>
          <a:p>
            <a:pPr lvl="2"/>
            <a:r>
              <a:rPr lang="en-US" dirty="0"/>
              <a:t>In everyday life</a:t>
            </a:r>
          </a:p>
          <a:p>
            <a:pPr lvl="1"/>
            <a:r>
              <a:rPr lang="en-US" dirty="0"/>
              <a:t>How to use ontology terms in research data</a:t>
            </a:r>
          </a:p>
          <a:p>
            <a:pPr lvl="2"/>
            <a:r>
              <a:rPr lang="en-US" dirty="0"/>
              <a:t>How to give things clear, unambiguous names</a:t>
            </a:r>
          </a:p>
          <a:p>
            <a:pPr lvl="2"/>
            <a:r>
              <a:rPr lang="en-US" dirty="0"/>
              <a:t>How to find ontologies and ontology terms</a:t>
            </a:r>
          </a:p>
          <a:p>
            <a:pPr lvl="2"/>
            <a:r>
              <a:rPr lang="en-US" dirty="0"/>
              <a:t>How to edit ontologies</a:t>
            </a:r>
          </a:p>
          <a:p>
            <a:pPr lvl="2"/>
            <a:r>
              <a:rPr lang="en-US" dirty="0"/>
              <a:t>How to map data to ontology terms</a:t>
            </a:r>
          </a:p>
          <a:p>
            <a:pPr lvl="2"/>
            <a:r>
              <a:rPr lang="en-US" dirty="0"/>
              <a:t>How to convert table-shaped data to RDF triples</a:t>
            </a:r>
          </a:p>
          <a:p>
            <a:pPr lvl="2"/>
            <a:endParaRPr lang="en-US" dirty="0"/>
          </a:p>
        </p:txBody>
      </p:sp>
    </p:spTree>
    <p:extLst>
      <p:ext uri="{BB962C8B-B14F-4D97-AF65-F5344CB8AC3E}">
        <p14:creationId xmlns:p14="http://schemas.microsoft.com/office/powerpoint/2010/main" val="1822826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B4D7-90F4-BD4E-8F63-668BC33BB361}"/>
              </a:ext>
            </a:extLst>
          </p:cNvPr>
          <p:cNvSpPr>
            <a:spLocks noGrp="1"/>
          </p:cNvSpPr>
          <p:nvPr>
            <p:ph type="title"/>
          </p:nvPr>
        </p:nvSpPr>
        <p:spPr/>
        <p:txBody>
          <a:bodyPr/>
          <a:lstStyle/>
          <a:p>
            <a:r>
              <a:rPr lang="en-US" dirty="0"/>
              <a:t>What's so great about URLs?</a:t>
            </a:r>
          </a:p>
        </p:txBody>
      </p:sp>
      <p:sp>
        <p:nvSpPr>
          <p:cNvPr id="3" name="Content Placeholder 2">
            <a:extLst>
              <a:ext uri="{FF2B5EF4-FFF2-40B4-BE49-F238E27FC236}">
                <a16:creationId xmlns:a16="http://schemas.microsoft.com/office/drawing/2014/main" id="{9B8D6917-1FCE-6942-A98B-F9BC4DCFB907}"/>
              </a:ext>
            </a:extLst>
          </p:cNvPr>
          <p:cNvSpPr>
            <a:spLocks noGrp="1"/>
          </p:cNvSpPr>
          <p:nvPr>
            <p:ph idx="1"/>
          </p:nvPr>
        </p:nvSpPr>
        <p:spPr>
          <a:xfrm>
            <a:off x="802922" y="1885144"/>
            <a:ext cx="7604983" cy="4783880"/>
          </a:xfrm>
        </p:spPr>
        <p:txBody>
          <a:bodyPr>
            <a:normAutofit fontScale="92500" lnSpcReduction="10000"/>
          </a:bodyPr>
          <a:lstStyle/>
          <a:p>
            <a:r>
              <a:rPr lang="en-US" dirty="0"/>
              <a:t>Consistent enough to be shared across the world</a:t>
            </a:r>
          </a:p>
          <a:p>
            <a:pPr lvl="1"/>
            <a:r>
              <a:rPr lang="en-US" dirty="0"/>
              <a:t>Standardized protocols (HTTP, DNS, IP addresses)</a:t>
            </a:r>
          </a:p>
          <a:p>
            <a:pPr lvl="1"/>
            <a:r>
              <a:rPr lang="en-US" dirty="0"/>
              <a:t>Allocated to organizations and people</a:t>
            </a:r>
          </a:p>
          <a:p>
            <a:pPr lvl="1"/>
            <a:r>
              <a:rPr lang="en-US" dirty="0"/>
              <a:t>Path can be almost anything</a:t>
            </a:r>
          </a:p>
          <a:p>
            <a:r>
              <a:rPr lang="en-US" dirty="0"/>
              <a:t>Almost anyone can make their own</a:t>
            </a:r>
          </a:p>
          <a:p>
            <a:r>
              <a:rPr lang="en-US" dirty="0"/>
              <a:t>Flexible enough to provide a practically unlimited number of globally unique names</a:t>
            </a:r>
          </a:p>
          <a:p>
            <a:pPr lvl="1"/>
            <a:r>
              <a:rPr lang="en-US" dirty="0"/>
              <a:t>Our study</a:t>
            </a:r>
          </a:p>
          <a:p>
            <a:pPr lvl="1"/>
            <a:r>
              <a:rPr lang="en-US" dirty="0"/>
              <a:t>Each subject</a:t>
            </a:r>
          </a:p>
          <a:p>
            <a:pPr lvl="1"/>
            <a:r>
              <a:rPr lang="en-US" dirty="0"/>
              <a:t>Each observation/row</a:t>
            </a:r>
          </a:p>
          <a:p>
            <a:pPr lvl="1"/>
            <a:r>
              <a:rPr lang="en-US" dirty="0"/>
              <a:t>Relationships expressed by columns</a:t>
            </a:r>
          </a:p>
          <a:p>
            <a:pPr lvl="1"/>
            <a:r>
              <a:rPr lang="en-US" dirty="0"/>
              <a:t>Reused values</a:t>
            </a:r>
          </a:p>
        </p:txBody>
      </p:sp>
    </p:spTree>
    <p:extLst>
      <p:ext uri="{BB962C8B-B14F-4D97-AF65-F5344CB8AC3E}">
        <p14:creationId xmlns:p14="http://schemas.microsoft.com/office/powerpoint/2010/main" val="3274376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AB6D4-D360-1545-9D2C-6B0D66E22037}"/>
              </a:ext>
            </a:extLst>
          </p:cNvPr>
          <p:cNvSpPr>
            <a:spLocks noGrp="1"/>
          </p:cNvSpPr>
          <p:nvPr>
            <p:ph type="title"/>
          </p:nvPr>
        </p:nvSpPr>
        <p:spPr/>
        <p:txBody>
          <a:bodyPr/>
          <a:lstStyle/>
          <a:p>
            <a:r>
              <a:rPr lang="en-US" dirty="0"/>
              <a:t>More standards for names</a:t>
            </a:r>
          </a:p>
        </p:txBody>
      </p:sp>
      <p:sp>
        <p:nvSpPr>
          <p:cNvPr id="3" name="Content Placeholder 2">
            <a:extLst>
              <a:ext uri="{FF2B5EF4-FFF2-40B4-BE49-F238E27FC236}">
                <a16:creationId xmlns:a16="http://schemas.microsoft.com/office/drawing/2014/main" id="{8F0B573D-B76D-6241-AA66-53324F662BDB}"/>
              </a:ext>
            </a:extLst>
          </p:cNvPr>
          <p:cNvSpPr>
            <a:spLocks noGrp="1"/>
          </p:cNvSpPr>
          <p:nvPr>
            <p:ph idx="1"/>
          </p:nvPr>
        </p:nvSpPr>
        <p:spPr>
          <a:xfrm>
            <a:off x="802922" y="1885144"/>
            <a:ext cx="7604983" cy="4771688"/>
          </a:xfrm>
        </p:spPr>
        <p:txBody>
          <a:bodyPr>
            <a:normAutofit/>
          </a:bodyPr>
          <a:lstStyle/>
          <a:p>
            <a:r>
              <a:rPr lang="en-US" dirty="0"/>
              <a:t>Universal Resource Name (URN)</a:t>
            </a:r>
          </a:p>
          <a:p>
            <a:r>
              <a:rPr lang="en-US" dirty="0"/>
              <a:t>Universal Resource Identifier (URI)</a:t>
            </a:r>
          </a:p>
          <a:p>
            <a:pPr lvl="1"/>
            <a:r>
              <a:rPr lang="en-US" dirty="0"/>
              <a:t>Either a URL or a URN</a:t>
            </a:r>
          </a:p>
          <a:p>
            <a:pPr lvl="1"/>
            <a:r>
              <a:rPr lang="en-US" dirty="0"/>
              <a:t>ASCII only</a:t>
            </a:r>
          </a:p>
          <a:p>
            <a:r>
              <a:rPr lang="en-US" dirty="0"/>
              <a:t>Internationalized Resource Identifier (IRI)</a:t>
            </a:r>
          </a:p>
          <a:p>
            <a:pPr lvl="1"/>
            <a:r>
              <a:rPr lang="en-US" dirty="0"/>
              <a:t>Unicode capable</a:t>
            </a:r>
          </a:p>
          <a:p>
            <a:pPr lvl="1"/>
            <a:r>
              <a:rPr lang="en-US" dirty="0"/>
              <a:t>This is the term we'll use for the tutorial</a:t>
            </a:r>
          </a:p>
          <a:p>
            <a:pPr lvl="1"/>
            <a:r>
              <a:rPr lang="en-US" dirty="0"/>
              <a:t>Most of the examples are URLs</a:t>
            </a:r>
          </a:p>
        </p:txBody>
      </p:sp>
    </p:spTree>
    <p:extLst>
      <p:ext uri="{BB962C8B-B14F-4D97-AF65-F5344CB8AC3E}">
        <p14:creationId xmlns:p14="http://schemas.microsoft.com/office/powerpoint/2010/main" val="3880723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D8FE-72E6-6D4D-AA4E-C3716B5A71CF}"/>
              </a:ext>
            </a:extLst>
          </p:cNvPr>
          <p:cNvSpPr>
            <a:spLocks noGrp="1"/>
          </p:cNvSpPr>
          <p:nvPr>
            <p:ph type="title"/>
          </p:nvPr>
        </p:nvSpPr>
        <p:spPr/>
        <p:txBody>
          <a:bodyPr/>
          <a:lstStyle/>
          <a:p>
            <a:r>
              <a:rPr lang="en-US" dirty="0"/>
              <a:t>Compact Names</a:t>
            </a:r>
          </a:p>
        </p:txBody>
      </p:sp>
      <p:sp>
        <p:nvSpPr>
          <p:cNvPr id="3" name="Content Placeholder 2">
            <a:extLst>
              <a:ext uri="{FF2B5EF4-FFF2-40B4-BE49-F238E27FC236}">
                <a16:creationId xmlns:a16="http://schemas.microsoft.com/office/drawing/2014/main" id="{FD457FEC-E7B0-8D4C-AF9D-E7FB241E9BDC}"/>
              </a:ext>
            </a:extLst>
          </p:cNvPr>
          <p:cNvSpPr>
            <a:spLocks noGrp="1"/>
          </p:cNvSpPr>
          <p:nvPr>
            <p:ph idx="1"/>
          </p:nvPr>
        </p:nvSpPr>
        <p:spPr>
          <a:xfrm>
            <a:off x="802922" y="1885144"/>
            <a:ext cx="7604983" cy="4759496"/>
          </a:xfrm>
        </p:spPr>
        <p:txBody>
          <a:bodyPr>
            <a:normAutofit/>
          </a:bodyPr>
          <a:lstStyle/>
          <a:p>
            <a:r>
              <a:rPr lang="en-US" dirty="0"/>
              <a:t>Compact URI (CURIE)</a:t>
            </a:r>
          </a:p>
          <a:p>
            <a:pPr lvl="1"/>
            <a:r>
              <a:rPr lang="en-US" dirty="0"/>
              <a:t>A prefix that stands in for a longer base IRI</a:t>
            </a:r>
          </a:p>
          <a:p>
            <a:pPr lvl="1"/>
            <a:r>
              <a:rPr lang="en-US" dirty="0"/>
              <a:t>A suffix (a reference to an ontology term)</a:t>
            </a:r>
          </a:p>
          <a:p>
            <a:pPr lvl="1"/>
            <a:r>
              <a:rPr lang="en-US" dirty="0"/>
              <a:t>Expand prefix + append suffix = full IRI</a:t>
            </a:r>
          </a:p>
          <a:p>
            <a:pPr lvl="1"/>
            <a:endParaRPr lang="en-US" dirty="0"/>
          </a:p>
          <a:p>
            <a:r>
              <a:rPr lang="en-US" dirty="0"/>
              <a:t>obo: </a:t>
            </a:r>
            <a:r>
              <a:rPr lang="en-US" dirty="0">
                <a:hlinkClick r:id="rId3"/>
              </a:rPr>
              <a:t>http://purl.obolibrary.org/obo</a:t>
            </a:r>
            <a:endParaRPr lang="en-US" dirty="0"/>
          </a:p>
          <a:p>
            <a:r>
              <a:rPr lang="en-US" b="1" dirty="0"/>
              <a:t>obo:OBI_0000070 </a:t>
            </a:r>
            <a:r>
              <a:rPr lang="en-US" dirty="0"/>
              <a:t>expands to </a:t>
            </a:r>
            <a:r>
              <a:rPr lang="en-US" dirty="0">
                <a:hlinkClick r:id="rId4"/>
              </a:rPr>
              <a:t>http://purl.obolibrary.org/obo/OBI_0000070</a:t>
            </a:r>
            <a:endParaRPr lang="en-US" dirty="0"/>
          </a:p>
          <a:p>
            <a:r>
              <a:rPr lang="en-US" dirty="0"/>
              <a:t>Documents that use CURIEs need to define the prefixes</a:t>
            </a:r>
          </a:p>
        </p:txBody>
      </p:sp>
    </p:spTree>
    <p:extLst>
      <p:ext uri="{BB962C8B-B14F-4D97-AF65-F5344CB8AC3E}">
        <p14:creationId xmlns:p14="http://schemas.microsoft.com/office/powerpoint/2010/main" val="2746929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B63DE-AB14-444E-AB9A-DD978BDB3F02}"/>
              </a:ext>
            </a:extLst>
          </p:cNvPr>
          <p:cNvSpPr>
            <a:spLocks noGrp="1"/>
          </p:cNvSpPr>
          <p:nvPr>
            <p:ph type="title"/>
          </p:nvPr>
        </p:nvSpPr>
        <p:spPr/>
        <p:txBody>
          <a:bodyPr/>
          <a:lstStyle/>
          <a:p>
            <a:r>
              <a:rPr lang="en-US" dirty="0"/>
              <a:t>Common Prefixes</a:t>
            </a:r>
          </a:p>
        </p:txBody>
      </p:sp>
      <p:graphicFrame>
        <p:nvGraphicFramePr>
          <p:cNvPr id="4" name="Content Placeholder 3">
            <a:extLst>
              <a:ext uri="{FF2B5EF4-FFF2-40B4-BE49-F238E27FC236}">
                <a16:creationId xmlns:a16="http://schemas.microsoft.com/office/drawing/2014/main" id="{3F0EAAB4-9666-CD44-82FC-4C677E94FC41}"/>
              </a:ext>
            </a:extLst>
          </p:cNvPr>
          <p:cNvGraphicFramePr>
            <a:graphicFrameLocks noGrp="1"/>
          </p:cNvGraphicFramePr>
          <p:nvPr>
            <p:ph idx="1"/>
            <p:extLst>
              <p:ext uri="{D42A27DB-BD31-4B8C-83A1-F6EECF244321}">
                <p14:modId xmlns:p14="http://schemas.microsoft.com/office/powerpoint/2010/main" val="1488873827"/>
              </p:ext>
            </p:extLst>
          </p:nvPr>
        </p:nvGraphicFramePr>
        <p:xfrm>
          <a:off x="422911" y="1825625"/>
          <a:ext cx="8298180" cy="3337560"/>
        </p:xfrm>
        <a:graphic>
          <a:graphicData uri="http://schemas.openxmlformats.org/drawingml/2006/table">
            <a:tbl>
              <a:tblPr firstRow="1" bandRow="1">
                <a:tableStyleId>{5C22544A-7EE6-4342-B048-85BDC9FD1C3A}</a:tableStyleId>
              </a:tblPr>
              <a:tblGrid>
                <a:gridCol w="958710">
                  <a:extLst>
                    <a:ext uri="{9D8B030D-6E8A-4147-A177-3AD203B41FA5}">
                      <a16:colId xmlns:a16="http://schemas.microsoft.com/office/drawing/2014/main" val="745984881"/>
                    </a:ext>
                  </a:extLst>
                </a:gridCol>
                <a:gridCol w="4675672">
                  <a:extLst>
                    <a:ext uri="{9D8B030D-6E8A-4147-A177-3AD203B41FA5}">
                      <a16:colId xmlns:a16="http://schemas.microsoft.com/office/drawing/2014/main" val="825823948"/>
                    </a:ext>
                  </a:extLst>
                </a:gridCol>
                <a:gridCol w="2663798">
                  <a:extLst>
                    <a:ext uri="{9D8B030D-6E8A-4147-A177-3AD203B41FA5}">
                      <a16:colId xmlns:a16="http://schemas.microsoft.com/office/drawing/2014/main" val="2353845275"/>
                    </a:ext>
                  </a:extLst>
                </a:gridCol>
              </a:tblGrid>
              <a:tr h="370840">
                <a:tc>
                  <a:txBody>
                    <a:bodyPr/>
                    <a:lstStyle/>
                    <a:p>
                      <a:pPr fontAlgn="base"/>
                      <a:r>
                        <a:rPr lang="en-US" dirty="0">
                          <a:solidFill>
                            <a:srgbClr val="FFFFFF"/>
                          </a:solidFill>
                          <a:effectLst/>
                          <a:latin typeface="Lucida Grande" panose="020B0600040502020204" pitchFamily="34" charset="0"/>
                        </a:rPr>
                        <a:t>Prefix</a:t>
                      </a:r>
                    </a:p>
                  </a:txBody>
                  <a:tcPr marL="95250" marR="95250" marT="95250" marB="95250" anchor="ctr"/>
                </a:tc>
                <a:tc>
                  <a:txBody>
                    <a:bodyPr/>
                    <a:lstStyle/>
                    <a:p>
                      <a:pPr fontAlgn="base"/>
                      <a:r>
                        <a:rPr lang="en-US">
                          <a:solidFill>
                            <a:srgbClr val="FFFFFF"/>
                          </a:solidFill>
                          <a:effectLst/>
                          <a:latin typeface="Lucida Grande" panose="020B0600040502020204" pitchFamily="34" charset="0"/>
                        </a:rPr>
                        <a:t>IRI</a:t>
                      </a:r>
                    </a:p>
                  </a:txBody>
                  <a:tcPr marL="95250" marR="95250" marT="95250" marB="95250" anchor="ctr"/>
                </a:tc>
                <a:tc>
                  <a:txBody>
                    <a:bodyPr/>
                    <a:lstStyle/>
                    <a:p>
                      <a:pPr fontAlgn="base"/>
                      <a:r>
                        <a:rPr lang="en-US">
                          <a:solidFill>
                            <a:srgbClr val="FFFFFF"/>
                          </a:solidFill>
                          <a:effectLst/>
                          <a:latin typeface="Lucida Grande" panose="020B0600040502020204" pitchFamily="34" charset="0"/>
                        </a:rPr>
                        <a:t>Name</a:t>
                      </a:r>
                    </a:p>
                  </a:txBody>
                  <a:tcPr marL="95250" marR="95250" marT="95250" marB="95250" anchor="ctr"/>
                </a:tc>
                <a:extLst>
                  <a:ext uri="{0D108BD9-81ED-4DB2-BD59-A6C34878D82A}">
                    <a16:rowId xmlns:a16="http://schemas.microsoft.com/office/drawing/2014/main" val="1845988028"/>
                  </a:ext>
                </a:extLst>
              </a:tr>
              <a:tr h="370840">
                <a:tc>
                  <a:txBody>
                    <a:bodyPr/>
                    <a:lstStyle/>
                    <a:p>
                      <a:pPr fontAlgn="base"/>
                      <a:r>
                        <a:rPr lang="en-US">
                          <a:effectLst/>
                        </a:rPr>
                        <a:t>rdf</a:t>
                      </a:r>
                    </a:p>
                  </a:txBody>
                  <a:tcPr marL="95250" marR="95250" marT="95250" marB="95250" anchor="ctr"/>
                </a:tc>
                <a:tc>
                  <a:txBody>
                    <a:bodyPr/>
                    <a:lstStyle/>
                    <a:p>
                      <a:pPr fontAlgn="base"/>
                      <a:r>
                        <a:rPr lang="en-US">
                          <a:effectLst/>
                        </a:rPr>
                        <a:t>http://www.w3.org/1999/02/22-rdf-syntax-ns#</a:t>
                      </a:r>
                    </a:p>
                  </a:txBody>
                  <a:tcPr marL="95250" marR="95250" marT="95250" marB="95250" anchor="ctr"/>
                </a:tc>
                <a:tc>
                  <a:txBody>
                    <a:bodyPr/>
                    <a:lstStyle/>
                    <a:p>
                      <a:pPr fontAlgn="base"/>
                      <a:r>
                        <a:rPr lang="en-US">
                          <a:effectLst/>
                        </a:rPr>
                        <a:t>Resource Description Framework</a:t>
                      </a:r>
                    </a:p>
                  </a:txBody>
                  <a:tcPr marL="95250" marR="95250" marT="95250" marB="95250" anchor="ctr"/>
                </a:tc>
                <a:extLst>
                  <a:ext uri="{0D108BD9-81ED-4DB2-BD59-A6C34878D82A}">
                    <a16:rowId xmlns:a16="http://schemas.microsoft.com/office/drawing/2014/main" val="2988751522"/>
                  </a:ext>
                </a:extLst>
              </a:tr>
              <a:tr h="370840">
                <a:tc>
                  <a:txBody>
                    <a:bodyPr/>
                    <a:lstStyle/>
                    <a:p>
                      <a:pPr fontAlgn="base"/>
                      <a:r>
                        <a:rPr lang="en-US">
                          <a:effectLst/>
                        </a:rPr>
                        <a:t>rdfs</a:t>
                      </a:r>
                    </a:p>
                  </a:txBody>
                  <a:tcPr marL="95250" marR="95250" marT="95250" marB="95250" anchor="ctr"/>
                </a:tc>
                <a:tc>
                  <a:txBody>
                    <a:bodyPr/>
                    <a:lstStyle/>
                    <a:p>
                      <a:pPr fontAlgn="base"/>
                      <a:r>
                        <a:rPr lang="en-US">
                          <a:effectLst/>
                        </a:rPr>
                        <a:t>http:/www.w3.org/2000/01/rdf-schema#</a:t>
                      </a:r>
                    </a:p>
                  </a:txBody>
                  <a:tcPr marL="95250" marR="95250" marT="95250" marB="95250" anchor="ctr"/>
                </a:tc>
                <a:tc>
                  <a:txBody>
                    <a:bodyPr/>
                    <a:lstStyle/>
                    <a:p>
                      <a:pPr fontAlgn="base"/>
                      <a:r>
                        <a:rPr lang="en-US">
                          <a:effectLst/>
                        </a:rPr>
                        <a:t>RDF Schema 1.1</a:t>
                      </a:r>
                    </a:p>
                  </a:txBody>
                  <a:tcPr marL="95250" marR="95250" marT="95250" marB="95250" anchor="ctr"/>
                </a:tc>
                <a:extLst>
                  <a:ext uri="{0D108BD9-81ED-4DB2-BD59-A6C34878D82A}">
                    <a16:rowId xmlns:a16="http://schemas.microsoft.com/office/drawing/2014/main" val="1080216823"/>
                  </a:ext>
                </a:extLst>
              </a:tr>
              <a:tr h="370840">
                <a:tc>
                  <a:txBody>
                    <a:bodyPr/>
                    <a:lstStyle/>
                    <a:p>
                      <a:pPr fontAlgn="base"/>
                      <a:r>
                        <a:rPr lang="en-US">
                          <a:effectLst/>
                        </a:rPr>
                        <a:t>xsd</a:t>
                      </a:r>
                    </a:p>
                  </a:txBody>
                  <a:tcPr marL="95250" marR="95250" marT="95250" marB="95250" anchor="ctr"/>
                </a:tc>
                <a:tc>
                  <a:txBody>
                    <a:bodyPr/>
                    <a:lstStyle/>
                    <a:p>
                      <a:pPr fontAlgn="base"/>
                      <a:r>
                        <a:rPr lang="en-US">
                          <a:effectLst/>
                        </a:rPr>
                        <a:t>http://www.w3.org/2001/XMLSchema#</a:t>
                      </a:r>
                    </a:p>
                  </a:txBody>
                  <a:tcPr marL="95250" marR="95250" marT="95250" marB="95250" anchor="ctr"/>
                </a:tc>
                <a:tc>
                  <a:txBody>
                    <a:bodyPr/>
                    <a:lstStyle/>
                    <a:p>
                      <a:pPr fontAlgn="base"/>
                      <a:r>
                        <a:rPr lang="en-US">
                          <a:effectLst/>
                        </a:rPr>
                        <a:t>XML Schema</a:t>
                      </a:r>
                    </a:p>
                  </a:txBody>
                  <a:tcPr marL="95250" marR="95250" marT="95250" marB="95250" anchor="ctr"/>
                </a:tc>
                <a:extLst>
                  <a:ext uri="{0D108BD9-81ED-4DB2-BD59-A6C34878D82A}">
                    <a16:rowId xmlns:a16="http://schemas.microsoft.com/office/drawing/2014/main" val="711540920"/>
                  </a:ext>
                </a:extLst>
              </a:tr>
              <a:tr h="370840">
                <a:tc>
                  <a:txBody>
                    <a:bodyPr/>
                    <a:lstStyle/>
                    <a:p>
                      <a:pPr fontAlgn="base"/>
                      <a:r>
                        <a:rPr lang="en-US">
                          <a:effectLst/>
                        </a:rPr>
                        <a:t>owl</a:t>
                      </a:r>
                    </a:p>
                  </a:txBody>
                  <a:tcPr marL="95250" marR="95250" marT="95250" marB="95250" anchor="ctr"/>
                </a:tc>
                <a:tc>
                  <a:txBody>
                    <a:bodyPr/>
                    <a:lstStyle/>
                    <a:p>
                      <a:pPr fontAlgn="base"/>
                      <a:r>
                        <a:rPr lang="en-US">
                          <a:effectLst/>
                        </a:rPr>
                        <a:t>http://www.w3.org/2002/07/owl#</a:t>
                      </a:r>
                    </a:p>
                  </a:txBody>
                  <a:tcPr marL="95250" marR="95250" marT="95250" marB="95250" anchor="ctr"/>
                </a:tc>
                <a:tc>
                  <a:txBody>
                    <a:bodyPr/>
                    <a:lstStyle/>
                    <a:p>
                      <a:pPr fontAlgn="base"/>
                      <a:r>
                        <a:rPr lang="en-US">
                          <a:effectLst/>
                        </a:rPr>
                        <a:t>Web Ontology Language</a:t>
                      </a:r>
                    </a:p>
                  </a:txBody>
                  <a:tcPr marL="95250" marR="95250" marT="95250" marB="95250" anchor="ctr"/>
                </a:tc>
                <a:extLst>
                  <a:ext uri="{0D108BD9-81ED-4DB2-BD59-A6C34878D82A}">
                    <a16:rowId xmlns:a16="http://schemas.microsoft.com/office/drawing/2014/main" val="1552433474"/>
                  </a:ext>
                </a:extLst>
              </a:tr>
              <a:tr h="370840">
                <a:tc>
                  <a:txBody>
                    <a:bodyPr/>
                    <a:lstStyle/>
                    <a:p>
                      <a:pPr fontAlgn="base"/>
                      <a:r>
                        <a:rPr lang="en-US">
                          <a:effectLst/>
                        </a:rPr>
                        <a:t>obo</a:t>
                      </a:r>
                    </a:p>
                  </a:txBody>
                  <a:tcPr marL="95250" marR="95250" marT="95250" marB="95250" anchor="ctr"/>
                </a:tc>
                <a:tc>
                  <a:txBody>
                    <a:bodyPr/>
                    <a:lstStyle/>
                    <a:p>
                      <a:pPr fontAlgn="base"/>
                      <a:r>
                        <a:rPr lang="en-US">
                          <a:effectLst/>
                        </a:rPr>
                        <a:t>http://purl.obolibrary.org/obo/</a:t>
                      </a:r>
                    </a:p>
                  </a:txBody>
                  <a:tcPr marL="95250" marR="95250" marT="95250" marB="95250" anchor="ctr"/>
                </a:tc>
                <a:tc>
                  <a:txBody>
                    <a:bodyPr/>
                    <a:lstStyle/>
                    <a:p>
                      <a:pPr fontAlgn="base"/>
                      <a:r>
                        <a:rPr lang="en-US" dirty="0">
                          <a:effectLst/>
                        </a:rPr>
                        <a:t>Open Biological and Biomedical Ontologies</a:t>
                      </a:r>
                    </a:p>
                  </a:txBody>
                  <a:tcPr marL="95250" marR="95250" marT="95250" marB="95250" anchor="ctr"/>
                </a:tc>
                <a:extLst>
                  <a:ext uri="{0D108BD9-81ED-4DB2-BD59-A6C34878D82A}">
                    <a16:rowId xmlns:a16="http://schemas.microsoft.com/office/drawing/2014/main" val="195006472"/>
                  </a:ext>
                </a:extLst>
              </a:tr>
            </a:tbl>
          </a:graphicData>
        </a:graphic>
      </p:graphicFrame>
    </p:spTree>
    <p:extLst>
      <p:ext uri="{BB962C8B-B14F-4D97-AF65-F5344CB8AC3E}">
        <p14:creationId xmlns:p14="http://schemas.microsoft.com/office/powerpoint/2010/main" val="2191540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C22D-C1D9-7B4B-8E05-39B5BE801C09}"/>
              </a:ext>
            </a:extLst>
          </p:cNvPr>
          <p:cNvSpPr>
            <a:spLocks noGrp="1"/>
          </p:cNvSpPr>
          <p:nvPr>
            <p:ph type="title"/>
          </p:nvPr>
        </p:nvSpPr>
        <p:spPr/>
        <p:txBody>
          <a:bodyPr/>
          <a:lstStyle/>
          <a:p>
            <a:r>
              <a:rPr lang="en-US" dirty="0"/>
              <a:t>OBO Names</a:t>
            </a:r>
          </a:p>
        </p:txBody>
      </p:sp>
      <p:sp>
        <p:nvSpPr>
          <p:cNvPr id="3" name="Content Placeholder 2">
            <a:extLst>
              <a:ext uri="{FF2B5EF4-FFF2-40B4-BE49-F238E27FC236}">
                <a16:creationId xmlns:a16="http://schemas.microsoft.com/office/drawing/2014/main" id="{B71A7744-E390-F645-8AD9-A2EEC5F5AC65}"/>
              </a:ext>
            </a:extLst>
          </p:cNvPr>
          <p:cNvSpPr>
            <a:spLocks noGrp="1"/>
          </p:cNvSpPr>
          <p:nvPr>
            <p:ph idx="1"/>
          </p:nvPr>
        </p:nvSpPr>
        <p:spPr>
          <a:xfrm>
            <a:off x="628650" y="1825625"/>
            <a:ext cx="7886700" cy="426085"/>
          </a:xfrm>
        </p:spPr>
        <p:txBody>
          <a:bodyPr>
            <a:normAutofit fontScale="92500" lnSpcReduction="10000"/>
          </a:bodyPr>
          <a:lstStyle/>
          <a:p>
            <a:pPr marL="0" indent="0" algn="ctr">
              <a:buNone/>
            </a:pPr>
            <a:r>
              <a:rPr lang="en-US" dirty="0"/>
              <a:t>OBI:0000070 (assay)</a:t>
            </a:r>
          </a:p>
        </p:txBody>
      </p:sp>
      <p:sp>
        <p:nvSpPr>
          <p:cNvPr id="6" name="Right Arrow 5">
            <a:extLst>
              <a:ext uri="{FF2B5EF4-FFF2-40B4-BE49-F238E27FC236}">
                <a16:creationId xmlns:a16="http://schemas.microsoft.com/office/drawing/2014/main" id="{00A6E609-5691-2943-A2C4-61F1833D285B}"/>
              </a:ext>
            </a:extLst>
          </p:cNvPr>
          <p:cNvSpPr/>
          <p:nvPr/>
        </p:nvSpPr>
        <p:spPr>
          <a:xfrm rot="14596537">
            <a:off x="4312107" y="2207281"/>
            <a:ext cx="794261" cy="735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D09D05E9-D42D-DD49-9A6C-6B1F9A25D55D}"/>
              </a:ext>
            </a:extLst>
          </p:cNvPr>
          <p:cNvSpPr/>
          <p:nvPr/>
        </p:nvSpPr>
        <p:spPr>
          <a:xfrm rot="18011231">
            <a:off x="2939485" y="2156207"/>
            <a:ext cx="794261" cy="735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2DD666B-D6A5-BE4C-B684-8DB4787C4BA6}"/>
              </a:ext>
            </a:extLst>
          </p:cNvPr>
          <p:cNvSpPr txBox="1"/>
          <p:nvPr/>
        </p:nvSpPr>
        <p:spPr>
          <a:xfrm>
            <a:off x="2468541" y="3002721"/>
            <a:ext cx="1051560" cy="369332"/>
          </a:xfrm>
          <a:prstGeom prst="rect">
            <a:avLst/>
          </a:prstGeom>
          <a:noFill/>
        </p:spPr>
        <p:txBody>
          <a:bodyPr wrap="square" rtlCol="0">
            <a:spAutoFit/>
          </a:bodyPr>
          <a:lstStyle/>
          <a:p>
            <a:r>
              <a:rPr lang="en-US" dirty="0"/>
              <a:t>ID Space</a:t>
            </a:r>
          </a:p>
        </p:txBody>
      </p:sp>
      <p:sp>
        <p:nvSpPr>
          <p:cNvPr id="9" name="TextBox 8">
            <a:extLst>
              <a:ext uri="{FF2B5EF4-FFF2-40B4-BE49-F238E27FC236}">
                <a16:creationId xmlns:a16="http://schemas.microsoft.com/office/drawing/2014/main" id="{96CA4CDF-E26E-C64D-8AAD-852547FB22DF}"/>
              </a:ext>
            </a:extLst>
          </p:cNvPr>
          <p:cNvSpPr txBox="1"/>
          <p:nvPr/>
        </p:nvSpPr>
        <p:spPr>
          <a:xfrm>
            <a:off x="4572000" y="3002721"/>
            <a:ext cx="1051560" cy="369332"/>
          </a:xfrm>
          <a:prstGeom prst="rect">
            <a:avLst/>
          </a:prstGeom>
          <a:noFill/>
        </p:spPr>
        <p:txBody>
          <a:bodyPr wrap="square" rtlCol="0">
            <a:spAutoFit/>
          </a:bodyPr>
          <a:lstStyle/>
          <a:p>
            <a:r>
              <a:rPr lang="en-US" dirty="0"/>
              <a:t>Local ID</a:t>
            </a:r>
          </a:p>
        </p:txBody>
      </p:sp>
      <p:sp>
        <p:nvSpPr>
          <p:cNvPr id="10" name="TextBox 9">
            <a:extLst>
              <a:ext uri="{FF2B5EF4-FFF2-40B4-BE49-F238E27FC236}">
                <a16:creationId xmlns:a16="http://schemas.microsoft.com/office/drawing/2014/main" id="{B767672B-05EE-0945-9A0E-D74BAB69E8A7}"/>
              </a:ext>
            </a:extLst>
          </p:cNvPr>
          <p:cNvSpPr txBox="1"/>
          <p:nvPr/>
        </p:nvSpPr>
        <p:spPr>
          <a:xfrm>
            <a:off x="2343150" y="4078664"/>
            <a:ext cx="4457700" cy="369332"/>
          </a:xfrm>
          <a:prstGeom prst="rect">
            <a:avLst/>
          </a:prstGeom>
          <a:noFill/>
        </p:spPr>
        <p:txBody>
          <a:bodyPr wrap="square" rtlCol="0">
            <a:spAutoFit/>
          </a:bodyPr>
          <a:lstStyle/>
          <a:p>
            <a:r>
              <a:rPr lang="en-US" dirty="0">
                <a:hlinkClick r:id="rId3"/>
              </a:rPr>
              <a:t>http://purl.obolibrary.org/obo/OBI_0000070</a:t>
            </a:r>
            <a:r>
              <a:rPr lang="en-US" dirty="0"/>
              <a:t> </a:t>
            </a:r>
          </a:p>
        </p:txBody>
      </p:sp>
    </p:spTree>
    <p:extLst>
      <p:ext uri="{BB962C8B-B14F-4D97-AF65-F5344CB8AC3E}">
        <p14:creationId xmlns:p14="http://schemas.microsoft.com/office/powerpoint/2010/main" val="63849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AD74-659B-6D40-9629-BD7FBB18B191}"/>
              </a:ext>
            </a:extLst>
          </p:cNvPr>
          <p:cNvSpPr>
            <a:spLocks noGrp="1"/>
          </p:cNvSpPr>
          <p:nvPr>
            <p:ph type="title"/>
          </p:nvPr>
        </p:nvSpPr>
        <p:spPr/>
        <p:txBody>
          <a:bodyPr/>
          <a:lstStyle/>
          <a:p>
            <a:r>
              <a:rPr lang="en-US" dirty="0"/>
              <a:t>Why numeric IDs?</a:t>
            </a:r>
          </a:p>
        </p:txBody>
      </p:sp>
      <p:sp>
        <p:nvSpPr>
          <p:cNvPr id="3" name="Content Placeholder 2">
            <a:extLst>
              <a:ext uri="{FF2B5EF4-FFF2-40B4-BE49-F238E27FC236}">
                <a16:creationId xmlns:a16="http://schemas.microsoft.com/office/drawing/2014/main" id="{18F2655B-2A61-A54F-9843-807CFEA0570E}"/>
              </a:ext>
            </a:extLst>
          </p:cNvPr>
          <p:cNvSpPr>
            <a:spLocks noGrp="1"/>
          </p:cNvSpPr>
          <p:nvPr>
            <p:ph idx="1"/>
          </p:nvPr>
        </p:nvSpPr>
        <p:spPr>
          <a:xfrm>
            <a:off x="802922" y="1885144"/>
            <a:ext cx="7604983" cy="4308392"/>
          </a:xfrm>
        </p:spPr>
        <p:txBody>
          <a:bodyPr>
            <a:normAutofit fontScale="92500"/>
          </a:bodyPr>
          <a:lstStyle/>
          <a:p>
            <a:pPr marL="0" indent="0">
              <a:buNone/>
            </a:pPr>
            <a:r>
              <a:rPr lang="en-US" dirty="0"/>
              <a:t>Cons:</a:t>
            </a:r>
          </a:p>
          <a:p>
            <a:r>
              <a:rPr lang="en-US" dirty="0"/>
              <a:t>Terms are opaque and carry no meaning for humans</a:t>
            </a:r>
          </a:p>
          <a:p>
            <a:r>
              <a:rPr lang="en-US" dirty="0"/>
              <a:t>Requires software tools that can reveal meaning</a:t>
            </a:r>
          </a:p>
          <a:p>
            <a:endParaRPr lang="en-US" dirty="0"/>
          </a:p>
          <a:p>
            <a:pPr marL="0" indent="0">
              <a:buNone/>
            </a:pPr>
            <a:r>
              <a:rPr lang="en-US" dirty="0"/>
              <a:t>Pros:</a:t>
            </a:r>
          </a:p>
          <a:p>
            <a:r>
              <a:rPr lang="en-US" dirty="0"/>
              <a:t>Easy to replace terms with better terms</a:t>
            </a:r>
          </a:p>
          <a:p>
            <a:pPr lvl="1"/>
            <a:r>
              <a:rPr lang="en-US" dirty="0"/>
              <a:t>New term gets new ID, encourages use</a:t>
            </a:r>
          </a:p>
          <a:p>
            <a:pPr lvl="1"/>
            <a:r>
              <a:rPr lang="en-US" dirty="0"/>
              <a:t>Old term keeps its ID, supports legacy data</a:t>
            </a:r>
          </a:p>
          <a:p>
            <a:r>
              <a:rPr lang="en-US" dirty="0"/>
              <a:t>Makes versioning easier</a:t>
            </a:r>
          </a:p>
          <a:p>
            <a:r>
              <a:rPr lang="en-US" dirty="0"/>
              <a:t>Trivial for software to translate to something human-readable</a:t>
            </a:r>
          </a:p>
        </p:txBody>
      </p:sp>
    </p:spTree>
    <p:extLst>
      <p:ext uri="{BB962C8B-B14F-4D97-AF65-F5344CB8AC3E}">
        <p14:creationId xmlns:p14="http://schemas.microsoft.com/office/powerpoint/2010/main" val="2615675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DBCB-B74D-7B4A-8387-1088EE848AF3}"/>
              </a:ext>
            </a:extLst>
          </p:cNvPr>
          <p:cNvSpPr>
            <a:spLocks noGrp="1"/>
          </p:cNvSpPr>
          <p:nvPr>
            <p:ph type="title"/>
          </p:nvPr>
        </p:nvSpPr>
        <p:spPr/>
        <p:txBody>
          <a:bodyPr/>
          <a:lstStyle/>
          <a:p>
            <a:r>
              <a:rPr lang="en-US" dirty="0"/>
              <a:t>One more acronym</a:t>
            </a:r>
          </a:p>
        </p:txBody>
      </p:sp>
      <p:sp>
        <p:nvSpPr>
          <p:cNvPr id="3" name="Content Placeholder 2">
            <a:extLst>
              <a:ext uri="{FF2B5EF4-FFF2-40B4-BE49-F238E27FC236}">
                <a16:creationId xmlns:a16="http://schemas.microsoft.com/office/drawing/2014/main" id="{FAE5C0E1-A23B-7742-B024-1DE16C4FE592}"/>
              </a:ext>
            </a:extLst>
          </p:cNvPr>
          <p:cNvSpPr>
            <a:spLocks noGrp="1"/>
          </p:cNvSpPr>
          <p:nvPr>
            <p:ph idx="1"/>
          </p:nvPr>
        </p:nvSpPr>
        <p:spPr/>
        <p:txBody>
          <a:bodyPr>
            <a:normAutofit lnSpcReduction="10000"/>
          </a:bodyPr>
          <a:lstStyle/>
          <a:p>
            <a:pPr marL="0" indent="0">
              <a:buNone/>
            </a:pPr>
            <a:r>
              <a:rPr lang="en-US" dirty="0"/>
              <a:t>PURL</a:t>
            </a:r>
          </a:p>
          <a:p>
            <a:r>
              <a:rPr lang="en-US" dirty="0"/>
              <a:t>Persistent URL</a:t>
            </a:r>
          </a:p>
          <a:p>
            <a:r>
              <a:rPr lang="en-US" dirty="0"/>
              <a:t>A URL that is expected to always point to the same resource</a:t>
            </a:r>
          </a:p>
          <a:p>
            <a:r>
              <a:rPr lang="en-US" dirty="0"/>
              <a:t>Typically implemented as a redirect</a:t>
            </a:r>
          </a:p>
          <a:p>
            <a:pPr lvl="1"/>
            <a:r>
              <a:rPr lang="en-US" dirty="0"/>
              <a:t>Resources can move</a:t>
            </a:r>
          </a:p>
          <a:p>
            <a:pPr lvl="1"/>
            <a:r>
              <a:rPr lang="en-US" dirty="0"/>
              <a:t>PURL remains the same</a:t>
            </a:r>
          </a:p>
        </p:txBody>
      </p:sp>
    </p:spTree>
    <p:extLst>
      <p:ext uri="{BB962C8B-B14F-4D97-AF65-F5344CB8AC3E}">
        <p14:creationId xmlns:p14="http://schemas.microsoft.com/office/powerpoint/2010/main" val="4283169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44430-59F6-DD49-B315-63CB675B7A90}"/>
              </a:ext>
            </a:extLst>
          </p:cNvPr>
          <p:cNvSpPr>
            <a:spLocks noGrp="1"/>
          </p:cNvSpPr>
          <p:nvPr>
            <p:ph type="title"/>
          </p:nvPr>
        </p:nvSpPr>
        <p:spPr/>
        <p:txBody>
          <a:bodyPr/>
          <a:lstStyle/>
          <a:p>
            <a:r>
              <a:rPr lang="en-US" dirty="0"/>
              <a:t>How many names?</a:t>
            </a:r>
          </a:p>
        </p:txBody>
      </p:sp>
      <p:sp>
        <p:nvSpPr>
          <p:cNvPr id="3" name="Content Placeholder 2">
            <a:extLst>
              <a:ext uri="{FF2B5EF4-FFF2-40B4-BE49-F238E27FC236}">
                <a16:creationId xmlns:a16="http://schemas.microsoft.com/office/drawing/2014/main" id="{7C9E01DF-D4E7-B04F-B2A3-602D49F1555F}"/>
              </a:ext>
            </a:extLst>
          </p:cNvPr>
          <p:cNvSpPr>
            <a:spLocks noGrp="1"/>
          </p:cNvSpPr>
          <p:nvPr>
            <p:ph idx="1"/>
          </p:nvPr>
        </p:nvSpPr>
        <p:spPr/>
        <p:txBody>
          <a:bodyPr/>
          <a:lstStyle/>
          <a:p>
            <a:r>
              <a:rPr lang="en-US" dirty="0"/>
              <a:t>We can assign as many names as we want</a:t>
            </a:r>
          </a:p>
          <a:p>
            <a:r>
              <a:rPr lang="en-US" dirty="0"/>
              <a:t>How many do we want?</a:t>
            </a:r>
          </a:p>
          <a:p>
            <a:endParaRPr lang="en-US" dirty="0"/>
          </a:p>
          <a:p>
            <a:r>
              <a:rPr lang="en-US" dirty="0"/>
              <a:t>It's better when things have only one name</a:t>
            </a:r>
          </a:p>
          <a:p>
            <a:r>
              <a:rPr lang="en-US" dirty="0"/>
              <a:t>Coordinating names can be challenging</a:t>
            </a:r>
          </a:p>
        </p:txBody>
      </p:sp>
    </p:spTree>
    <p:extLst>
      <p:ext uri="{BB962C8B-B14F-4D97-AF65-F5344CB8AC3E}">
        <p14:creationId xmlns:p14="http://schemas.microsoft.com/office/powerpoint/2010/main" val="3956016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9B7B-F080-E641-A292-B7CAFAECA376}"/>
              </a:ext>
            </a:extLst>
          </p:cNvPr>
          <p:cNvSpPr>
            <a:spLocks noGrp="1"/>
          </p:cNvSpPr>
          <p:nvPr>
            <p:ph type="title"/>
          </p:nvPr>
        </p:nvSpPr>
        <p:spPr/>
        <p:txBody>
          <a:bodyPr/>
          <a:lstStyle/>
          <a:p>
            <a:r>
              <a:rPr lang="en-US" dirty="0"/>
              <a:t>OBO Ontologies</a:t>
            </a:r>
          </a:p>
        </p:txBody>
      </p:sp>
      <p:sp>
        <p:nvSpPr>
          <p:cNvPr id="3" name="Content Placeholder 2">
            <a:extLst>
              <a:ext uri="{FF2B5EF4-FFF2-40B4-BE49-F238E27FC236}">
                <a16:creationId xmlns:a16="http://schemas.microsoft.com/office/drawing/2014/main" id="{CBD05015-3B54-AA4B-9430-2C0EFBF008BA}"/>
              </a:ext>
            </a:extLst>
          </p:cNvPr>
          <p:cNvSpPr>
            <a:spLocks noGrp="1"/>
          </p:cNvSpPr>
          <p:nvPr>
            <p:ph idx="1"/>
          </p:nvPr>
        </p:nvSpPr>
        <p:spPr>
          <a:xfrm>
            <a:off x="802922" y="1885144"/>
            <a:ext cx="7604983" cy="4771688"/>
          </a:xfrm>
        </p:spPr>
        <p:txBody>
          <a:bodyPr>
            <a:normAutofit lnSpcReduction="10000"/>
          </a:bodyPr>
          <a:lstStyle/>
          <a:p>
            <a:pPr marL="0" indent="0">
              <a:buNone/>
            </a:pPr>
            <a:r>
              <a:rPr lang="en-US" dirty="0"/>
              <a:t>Ontologies provide systems of names</a:t>
            </a:r>
          </a:p>
          <a:p>
            <a:pPr marL="0" indent="0">
              <a:buNone/>
            </a:pPr>
            <a:endParaRPr lang="en-US" dirty="0"/>
          </a:p>
          <a:p>
            <a:r>
              <a:rPr lang="en-US" dirty="0"/>
              <a:t>Open Biological and Biomedical Ontologies (OBO)</a:t>
            </a:r>
          </a:p>
          <a:p>
            <a:pPr lvl="1"/>
            <a:r>
              <a:rPr lang="en-US" dirty="0"/>
              <a:t>A community of ontology projects for science</a:t>
            </a:r>
          </a:p>
          <a:p>
            <a:pPr lvl="1"/>
            <a:r>
              <a:rPr lang="en-US" dirty="0"/>
              <a:t>Shared principles and practices</a:t>
            </a:r>
          </a:p>
          <a:p>
            <a:pPr lvl="1"/>
            <a:r>
              <a:rPr lang="en-US" dirty="0"/>
              <a:t>Standardized names for general concepts within a scientific domain</a:t>
            </a:r>
          </a:p>
          <a:p>
            <a:pPr marL="0" indent="0">
              <a:buNone/>
            </a:pPr>
            <a:endParaRPr lang="en-US" dirty="0"/>
          </a:p>
          <a:p>
            <a:pPr marL="0" indent="0">
              <a:buNone/>
            </a:pPr>
            <a:r>
              <a:rPr lang="en-US" dirty="0"/>
              <a:t>obo:OBI_0000070 is the class of </a:t>
            </a:r>
            <a:r>
              <a:rPr lang="en-US" b="1" dirty="0"/>
              <a:t>all</a:t>
            </a:r>
            <a:r>
              <a:rPr lang="en-US" dirty="0"/>
              <a:t> assays (general, universal)</a:t>
            </a:r>
          </a:p>
          <a:p>
            <a:pPr marL="0" indent="0">
              <a:buNone/>
            </a:pPr>
            <a:r>
              <a:rPr lang="en-US" dirty="0"/>
              <a:t>Observations in the data are </a:t>
            </a:r>
            <a:r>
              <a:rPr lang="en-US" b="1" dirty="0"/>
              <a:t>particular</a:t>
            </a:r>
            <a:r>
              <a:rPr lang="en-US" dirty="0"/>
              <a:t> assays that happened at certain places and times</a:t>
            </a:r>
          </a:p>
        </p:txBody>
      </p:sp>
    </p:spTree>
    <p:extLst>
      <p:ext uri="{BB962C8B-B14F-4D97-AF65-F5344CB8AC3E}">
        <p14:creationId xmlns:p14="http://schemas.microsoft.com/office/powerpoint/2010/main" val="1403132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AB30-5E60-2144-9195-F7EECC21CBCA}"/>
              </a:ext>
            </a:extLst>
          </p:cNvPr>
          <p:cNvSpPr>
            <a:spLocks noGrp="1"/>
          </p:cNvSpPr>
          <p:nvPr>
            <p:ph type="title"/>
          </p:nvPr>
        </p:nvSpPr>
        <p:spPr/>
        <p:txBody>
          <a:bodyPr/>
          <a:lstStyle/>
          <a:p>
            <a:r>
              <a:rPr lang="en-US" dirty="0"/>
              <a:t>Reference vs. Application Ontologies</a:t>
            </a:r>
          </a:p>
        </p:txBody>
      </p:sp>
      <p:sp>
        <p:nvSpPr>
          <p:cNvPr id="3" name="Content Placeholder 2">
            <a:extLst>
              <a:ext uri="{FF2B5EF4-FFF2-40B4-BE49-F238E27FC236}">
                <a16:creationId xmlns:a16="http://schemas.microsoft.com/office/drawing/2014/main" id="{2CB3C465-4AEB-E943-A719-8C37ABEE24DE}"/>
              </a:ext>
            </a:extLst>
          </p:cNvPr>
          <p:cNvSpPr>
            <a:spLocks noGrp="1"/>
          </p:cNvSpPr>
          <p:nvPr>
            <p:ph sz="half" idx="1"/>
          </p:nvPr>
        </p:nvSpPr>
        <p:spPr/>
        <p:txBody>
          <a:bodyPr>
            <a:normAutofit/>
          </a:bodyPr>
          <a:lstStyle/>
          <a:p>
            <a:pPr marL="0" indent="0">
              <a:buNone/>
            </a:pPr>
            <a:r>
              <a:rPr lang="en-US" b="1" dirty="0"/>
              <a:t>Reference Ontologies</a:t>
            </a:r>
            <a:endParaRPr lang="en-US" dirty="0"/>
          </a:p>
          <a:p>
            <a:r>
              <a:rPr lang="en-US" dirty="0"/>
              <a:t>Serve a general purpose</a:t>
            </a:r>
          </a:p>
          <a:p>
            <a:r>
              <a:rPr lang="en-US" dirty="0"/>
              <a:t>Provide terms for some domain of science</a:t>
            </a:r>
          </a:p>
          <a:p>
            <a:r>
              <a:rPr lang="en-US" dirty="0"/>
              <a:t>Like a textbook or a dictionary</a:t>
            </a:r>
          </a:p>
          <a:p>
            <a:r>
              <a:rPr lang="en-US" dirty="0"/>
              <a:t>Focus on universals</a:t>
            </a:r>
          </a:p>
        </p:txBody>
      </p:sp>
      <p:sp>
        <p:nvSpPr>
          <p:cNvPr id="4" name="Content Placeholder 3">
            <a:extLst>
              <a:ext uri="{FF2B5EF4-FFF2-40B4-BE49-F238E27FC236}">
                <a16:creationId xmlns:a16="http://schemas.microsoft.com/office/drawing/2014/main" id="{A3B1C8AD-8A9A-1C49-A632-EFB5962DD5F9}"/>
              </a:ext>
            </a:extLst>
          </p:cNvPr>
          <p:cNvSpPr>
            <a:spLocks noGrp="1"/>
          </p:cNvSpPr>
          <p:nvPr>
            <p:ph sz="half" idx="2"/>
          </p:nvPr>
        </p:nvSpPr>
        <p:spPr/>
        <p:txBody>
          <a:bodyPr>
            <a:normAutofit/>
          </a:bodyPr>
          <a:lstStyle/>
          <a:p>
            <a:pPr marL="0" indent="0">
              <a:buNone/>
            </a:pPr>
            <a:r>
              <a:rPr lang="en-US" b="1" dirty="0"/>
              <a:t>Application Ontologies</a:t>
            </a:r>
            <a:endParaRPr lang="en-US" dirty="0"/>
          </a:p>
          <a:p>
            <a:r>
              <a:rPr lang="en-US" dirty="0"/>
              <a:t>Serve a specific purpose</a:t>
            </a:r>
          </a:p>
          <a:p>
            <a:r>
              <a:rPr lang="en-US" dirty="0"/>
              <a:t>Limited to a particular project or institution</a:t>
            </a:r>
          </a:p>
          <a:p>
            <a:r>
              <a:rPr lang="en-US" dirty="0"/>
              <a:t>Cross several domains</a:t>
            </a:r>
          </a:p>
          <a:p>
            <a:r>
              <a:rPr lang="en-US" dirty="0"/>
              <a:t>Include terms from more than one reference ontology</a:t>
            </a:r>
          </a:p>
          <a:p>
            <a:r>
              <a:rPr lang="en-US" dirty="0"/>
              <a:t>Focus on particulars</a:t>
            </a:r>
          </a:p>
        </p:txBody>
      </p:sp>
      <p:sp>
        <p:nvSpPr>
          <p:cNvPr id="5" name="TextBox 4">
            <a:extLst>
              <a:ext uri="{FF2B5EF4-FFF2-40B4-BE49-F238E27FC236}">
                <a16:creationId xmlns:a16="http://schemas.microsoft.com/office/drawing/2014/main" id="{2A2A140E-4483-F443-A4F8-A963F8832A8F}"/>
              </a:ext>
            </a:extLst>
          </p:cNvPr>
          <p:cNvSpPr txBox="1"/>
          <p:nvPr/>
        </p:nvSpPr>
        <p:spPr>
          <a:xfrm>
            <a:off x="1861354" y="5063257"/>
            <a:ext cx="5385547" cy="461665"/>
          </a:xfrm>
          <a:prstGeom prst="rect">
            <a:avLst/>
          </a:prstGeom>
          <a:noFill/>
        </p:spPr>
        <p:txBody>
          <a:bodyPr wrap="square" rtlCol="0">
            <a:spAutoFit/>
          </a:bodyPr>
          <a:lstStyle/>
          <a:p>
            <a:r>
              <a:rPr lang="en-US" sz="2400" dirty="0"/>
              <a:t>OBO Ontologies are reference ontologies</a:t>
            </a:r>
          </a:p>
        </p:txBody>
      </p:sp>
    </p:spTree>
    <p:extLst>
      <p:ext uri="{BB962C8B-B14F-4D97-AF65-F5344CB8AC3E}">
        <p14:creationId xmlns:p14="http://schemas.microsoft.com/office/powerpoint/2010/main" val="1559933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What's an ontology?</a:t>
            </a:r>
          </a:p>
        </p:txBody>
      </p:sp>
      <p:sp>
        <p:nvSpPr>
          <p:cNvPr id="3" name="Text Placeholder 2"/>
          <p:cNvSpPr>
            <a:spLocks noGrp="1"/>
          </p:cNvSpPr>
          <p:nvPr>
            <p:ph sz="half" idx="1"/>
          </p:nvPr>
        </p:nvSpPr>
        <p:spPr/>
        <p:txBody>
          <a:bodyPr>
            <a:normAutofit lnSpcReduction="10000"/>
          </a:bodyPr>
          <a:lstStyle/>
          <a:p>
            <a:r>
              <a:rPr lang="en-US" sz="1800" dirty="0"/>
              <a:t>Model of a domain of knowledge</a:t>
            </a:r>
          </a:p>
          <a:p>
            <a:r>
              <a:rPr lang="en-US" sz="1800" dirty="0"/>
              <a:t>Concepts connected by relationships</a:t>
            </a:r>
          </a:p>
          <a:p>
            <a:pPr lvl="1"/>
            <a:r>
              <a:rPr lang="en-US" sz="1800" dirty="0"/>
              <a:t>They make a </a:t>
            </a:r>
            <a:r>
              <a:rPr lang="en-US" sz="1800" i="1" dirty="0"/>
              <a:t>graph</a:t>
            </a:r>
          </a:p>
          <a:p>
            <a:pPr lvl="1"/>
            <a:r>
              <a:rPr lang="en-US" sz="1800" dirty="0"/>
              <a:t>Concepts are </a:t>
            </a:r>
            <a:r>
              <a:rPr lang="en-US" sz="1800" i="1" dirty="0"/>
              <a:t>nodes</a:t>
            </a:r>
          </a:p>
          <a:p>
            <a:pPr lvl="1"/>
            <a:r>
              <a:rPr lang="en-US" sz="1800" dirty="0"/>
              <a:t>Relationships are </a:t>
            </a:r>
            <a:r>
              <a:rPr lang="en-US" sz="1800" i="1" dirty="0"/>
              <a:t>edges</a:t>
            </a:r>
          </a:p>
          <a:p>
            <a:pPr marL="0" indent="0">
              <a:buNone/>
            </a:pPr>
            <a:endParaRPr lang="en-US" sz="1800" dirty="0"/>
          </a:p>
          <a:p>
            <a:r>
              <a:rPr lang="en-US" sz="1800" dirty="0"/>
              <a:t>Described by </a:t>
            </a:r>
            <a:r>
              <a:rPr lang="en-US" sz="1800" i="1" dirty="0"/>
              <a:t>triples</a:t>
            </a:r>
          </a:p>
          <a:p>
            <a:pPr lvl="1"/>
            <a:r>
              <a:rPr lang="en-US" sz="1800" dirty="0"/>
              <a:t>subject, predicate, object</a:t>
            </a:r>
          </a:p>
          <a:p>
            <a:pPr marL="457200" lvl="1" indent="0">
              <a:buNone/>
            </a:pPr>
            <a:endParaRPr lang="en-US" sz="1400" dirty="0">
              <a:latin typeface="Monaco" charset="0"/>
              <a:ea typeface="Monaco" charset="0"/>
              <a:cs typeface="Monaco" charset="0"/>
            </a:endParaRPr>
          </a:p>
          <a:p>
            <a:pPr marL="457200" lvl="1" indent="0">
              <a:buNone/>
            </a:pPr>
            <a:r>
              <a:rPr lang="en-US" sz="1400" dirty="0">
                <a:latin typeface="Monaco" charset="0"/>
                <a:ea typeface="Monaco" charset="0"/>
                <a:cs typeface="Monaco" charset="0"/>
              </a:rPr>
              <a:t>University isA Concept</a:t>
            </a:r>
          </a:p>
          <a:p>
            <a:pPr marL="457200" lvl="1" indent="0">
              <a:buNone/>
            </a:pPr>
            <a:r>
              <a:rPr lang="en-US" sz="1400" dirty="0">
                <a:latin typeface="Monaco" charset="0"/>
                <a:ea typeface="Monaco" charset="0"/>
                <a:cs typeface="Monaco" charset="0"/>
              </a:rPr>
              <a:t>Mission isA Concept</a:t>
            </a:r>
          </a:p>
          <a:p>
            <a:pPr marL="457200" lvl="1" indent="0">
              <a:buNone/>
            </a:pPr>
            <a:r>
              <a:rPr lang="en-US" sz="1400" dirty="0">
                <a:latin typeface="Monaco" charset="0"/>
                <a:ea typeface="Monaco" charset="0"/>
                <a:cs typeface="Monaco" charset="0"/>
              </a:rPr>
              <a:t>hasMission isA Relationship</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389" y="1634014"/>
            <a:ext cx="3884613" cy="2502545"/>
          </a:xfrm>
        </p:spPr>
      </p:pic>
      <p:sp>
        <p:nvSpPr>
          <p:cNvPr id="6" name="TextBox 5"/>
          <p:cNvSpPr txBox="1"/>
          <p:nvPr/>
        </p:nvSpPr>
        <p:spPr>
          <a:xfrm>
            <a:off x="5883007" y="4145500"/>
            <a:ext cx="2649995" cy="1384995"/>
          </a:xfrm>
          <a:prstGeom prst="rect">
            <a:avLst/>
          </a:prstGeom>
          <a:noFill/>
        </p:spPr>
        <p:txBody>
          <a:bodyPr wrap="square" rtlCol="0">
            <a:spAutoFit/>
          </a:bodyPr>
          <a:lstStyle/>
          <a:p>
            <a:r>
              <a:rPr lang="en-US" sz="1200" dirty="0">
                <a:latin typeface="Monaco" charset="0"/>
                <a:ea typeface="Monaco" charset="0"/>
                <a:cs typeface="Monaco" charset="0"/>
              </a:rPr>
              <a:t>OHSU isA University</a:t>
            </a:r>
          </a:p>
          <a:p>
            <a:r>
              <a:rPr lang="en-US" sz="1200" dirty="0">
                <a:latin typeface="Monaco" charset="0"/>
                <a:ea typeface="Monaco" charset="0"/>
                <a:cs typeface="Monaco" charset="0"/>
              </a:rPr>
              <a:t>Healthcare isA Mission</a:t>
            </a:r>
          </a:p>
          <a:p>
            <a:r>
              <a:rPr lang="en-US" sz="1200" dirty="0">
                <a:latin typeface="Monaco" charset="0"/>
                <a:ea typeface="Monaco" charset="0"/>
                <a:cs typeface="Monaco" charset="0"/>
              </a:rPr>
              <a:t>Research isA Mission</a:t>
            </a:r>
          </a:p>
          <a:p>
            <a:r>
              <a:rPr lang="en-US" sz="1200" dirty="0">
                <a:latin typeface="Monaco" charset="0"/>
                <a:ea typeface="Monaco" charset="0"/>
                <a:cs typeface="Monaco" charset="0"/>
              </a:rPr>
              <a:t>Education isA Mission</a:t>
            </a:r>
          </a:p>
          <a:p>
            <a:r>
              <a:rPr lang="en-US" sz="1200" dirty="0">
                <a:latin typeface="Monaco" charset="0"/>
                <a:ea typeface="Monaco" charset="0"/>
                <a:cs typeface="Monaco" charset="0"/>
              </a:rPr>
              <a:t>OHSU hasMission Healthcare</a:t>
            </a:r>
          </a:p>
          <a:p>
            <a:r>
              <a:rPr lang="en-US" sz="1200" dirty="0">
                <a:latin typeface="Monaco" charset="0"/>
                <a:ea typeface="Monaco" charset="0"/>
                <a:cs typeface="Monaco" charset="0"/>
              </a:rPr>
              <a:t>OHSU hasMission Research</a:t>
            </a:r>
          </a:p>
          <a:p>
            <a:r>
              <a:rPr lang="en-US" sz="1200" dirty="0">
                <a:latin typeface="Monaco" charset="0"/>
                <a:ea typeface="Monaco" charset="0"/>
                <a:cs typeface="Monaco" charset="0"/>
              </a:rPr>
              <a:t>OHSU hasMission Education</a:t>
            </a:r>
          </a:p>
        </p:txBody>
      </p:sp>
      <p:sp>
        <p:nvSpPr>
          <p:cNvPr id="7" name="Right Arrow 6"/>
          <p:cNvSpPr/>
          <p:nvPr/>
        </p:nvSpPr>
        <p:spPr>
          <a:xfrm rot="10800000">
            <a:off x="3977538" y="4548623"/>
            <a:ext cx="794261" cy="735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4771799" y="4654968"/>
            <a:ext cx="890871" cy="523220"/>
          </a:xfrm>
          <a:prstGeom prst="rect">
            <a:avLst/>
          </a:prstGeom>
          <a:noFill/>
        </p:spPr>
        <p:txBody>
          <a:bodyPr wrap="square" rtlCol="0">
            <a:spAutoFit/>
          </a:bodyPr>
          <a:lstStyle/>
          <a:p>
            <a:r>
              <a:rPr lang="en-US" sz="1400" dirty="0">
                <a:solidFill>
                  <a:srgbClr val="585E60"/>
                </a:solidFill>
              </a:rPr>
              <a:t>Very tiny ontology!</a:t>
            </a:r>
          </a:p>
        </p:txBody>
      </p:sp>
      <p:sp>
        <p:nvSpPr>
          <p:cNvPr id="9" name="Right Arrow 8"/>
          <p:cNvSpPr/>
          <p:nvPr/>
        </p:nvSpPr>
        <p:spPr>
          <a:xfrm rot="16200000">
            <a:off x="6193564" y="5549553"/>
            <a:ext cx="794261" cy="735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991168" y="5655898"/>
            <a:ext cx="890871" cy="523220"/>
          </a:xfrm>
          <a:prstGeom prst="rect">
            <a:avLst/>
          </a:prstGeom>
          <a:noFill/>
        </p:spPr>
        <p:txBody>
          <a:bodyPr wrap="square" rtlCol="0">
            <a:spAutoFit/>
          </a:bodyPr>
          <a:lstStyle/>
          <a:p>
            <a:pPr algn="ctr"/>
            <a:r>
              <a:rPr lang="en-US" sz="1400" dirty="0">
                <a:solidFill>
                  <a:srgbClr val="585E60"/>
                </a:solidFill>
              </a:rPr>
              <a:t>Very tiny dataset!</a:t>
            </a:r>
          </a:p>
        </p:txBody>
      </p:sp>
    </p:spTree>
    <p:extLst>
      <p:ext uri="{BB962C8B-B14F-4D97-AF65-F5344CB8AC3E}">
        <p14:creationId xmlns:p14="http://schemas.microsoft.com/office/powerpoint/2010/main" val="306285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6C4C-23E7-EE4D-A1BA-312EE628537F}"/>
              </a:ext>
            </a:extLst>
          </p:cNvPr>
          <p:cNvSpPr>
            <a:spLocks noGrp="1"/>
          </p:cNvSpPr>
          <p:nvPr>
            <p:ph type="title"/>
          </p:nvPr>
        </p:nvSpPr>
        <p:spPr/>
        <p:txBody>
          <a:bodyPr>
            <a:normAutofit fontScale="90000"/>
          </a:bodyPr>
          <a:lstStyle/>
          <a:p>
            <a:r>
              <a:rPr lang="en-US" dirty="0"/>
              <a:t>Using and Reusing Ontology Terms</a:t>
            </a:r>
          </a:p>
        </p:txBody>
      </p:sp>
      <p:sp>
        <p:nvSpPr>
          <p:cNvPr id="3" name="Content Placeholder 2">
            <a:extLst>
              <a:ext uri="{FF2B5EF4-FFF2-40B4-BE49-F238E27FC236}">
                <a16:creationId xmlns:a16="http://schemas.microsoft.com/office/drawing/2014/main" id="{F97652B9-0171-B244-B3A5-04F05CF18FE2}"/>
              </a:ext>
            </a:extLst>
          </p:cNvPr>
          <p:cNvSpPr>
            <a:spLocks noGrp="1"/>
          </p:cNvSpPr>
          <p:nvPr>
            <p:ph idx="1"/>
          </p:nvPr>
        </p:nvSpPr>
        <p:spPr>
          <a:xfrm>
            <a:off x="802922" y="1885144"/>
            <a:ext cx="7604983" cy="4771688"/>
          </a:xfrm>
        </p:spPr>
        <p:txBody>
          <a:bodyPr>
            <a:normAutofit/>
          </a:bodyPr>
          <a:lstStyle/>
          <a:p>
            <a:r>
              <a:rPr lang="en-US" dirty="0"/>
              <a:t>IRIs give us all the globally unique names we need</a:t>
            </a:r>
          </a:p>
          <a:p>
            <a:r>
              <a:rPr lang="en-US" dirty="0"/>
              <a:t>Ontologies give us systems of standardized names</a:t>
            </a:r>
          </a:p>
          <a:p>
            <a:r>
              <a:rPr lang="en-US" dirty="0"/>
              <a:t>Using an OBO reference ontology means using its IRI in your data</a:t>
            </a:r>
          </a:p>
          <a:p>
            <a:pPr lvl="1"/>
            <a:r>
              <a:rPr lang="en-US" dirty="0"/>
              <a:t>Every term should have just one IRI</a:t>
            </a:r>
          </a:p>
          <a:p>
            <a:pPr lvl="1"/>
            <a:r>
              <a:rPr lang="en-US" dirty="0"/>
              <a:t>Don't make up your own</a:t>
            </a:r>
          </a:p>
          <a:p>
            <a:pPr lvl="1"/>
            <a:r>
              <a:rPr lang="en-US" dirty="0"/>
              <a:t>Use the official one!</a:t>
            </a:r>
          </a:p>
          <a:p>
            <a:pPr marL="0" indent="0">
              <a:buNone/>
            </a:pPr>
            <a:endParaRPr lang="en-US" dirty="0"/>
          </a:p>
          <a:p>
            <a:pPr marL="0" indent="0" algn="ctr">
              <a:buNone/>
            </a:pPr>
            <a:r>
              <a:rPr lang="en-US" dirty="0"/>
              <a:t>We're going to try these techniques by building an application ontology to support the example data</a:t>
            </a:r>
          </a:p>
        </p:txBody>
      </p:sp>
    </p:spTree>
    <p:extLst>
      <p:ext uri="{BB962C8B-B14F-4D97-AF65-F5344CB8AC3E}">
        <p14:creationId xmlns:p14="http://schemas.microsoft.com/office/powerpoint/2010/main" val="2122716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32D5-1881-ED4B-8CA6-A7029F281E44}"/>
              </a:ext>
            </a:extLst>
          </p:cNvPr>
          <p:cNvSpPr>
            <a:spLocks noGrp="1"/>
          </p:cNvSpPr>
          <p:nvPr>
            <p:ph type="title"/>
          </p:nvPr>
        </p:nvSpPr>
        <p:spPr/>
        <p:txBody>
          <a:bodyPr/>
          <a:lstStyle/>
          <a:p>
            <a:r>
              <a:rPr lang="en-US" dirty="0"/>
              <a:t>Finding Ontologies and Terms</a:t>
            </a:r>
          </a:p>
        </p:txBody>
      </p:sp>
      <p:sp>
        <p:nvSpPr>
          <p:cNvPr id="3" name="Content Placeholder 2">
            <a:extLst>
              <a:ext uri="{FF2B5EF4-FFF2-40B4-BE49-F238E27FC236}">
                <a16:creationId xmlns:a16="http://schemas.microsoft.com/office/drawing/2014/main" id="{340ED340-D0A4-E04B-9829-58E74169AE23}"/>
              </a:ext>
            </a:extLst>
          </p:cNvPr>
          <p:cNvSpPr>
            <a:spLocks noGrp="1"/>
          </p:cNvSpPr>
          <p:nvPr>
            <p:ph idx="1"/>
          </p:nvPr>
        </p:nvSpPr>
        <p:spPr>
          <a:xfrm>
            <a:off x="802922" y="1885144"/>
            <a:ext cx="7604983" cy="4771688"/>
          </a:xfrm>
        </p:spPr>
        <p:txBody>
          <a:bodyPr>
            <a:normAutofit/>
          </a:bodyPr>
          <a:lstStyle/>
          <a:p>
            <a:pPr marL="0" indent="0">
              <a:buNone/>
            </a:pPr>
            <a:r>
              <a:rPr lang="en-US" dirty="0" err="1"/>
              <a:t>Ontobee</a:t>
            </a:r>
            <a:r>
              <a:rPr lang="en-US" dirty="0"/>
              <a:t> </a:t>
            </a:r>
            <a:r>
              <a:rPr lang="en-US" dirty="0">
                <a:hlinkClick r:id="rId3"/>
              </a:rPr>
              <a:t>http://www.ontobee.org/</a:t>
            </a:r>
            <a:r>
              <a:rPr lang="en-US" dirty="0"/>
              <a:t> </a:t>
            </a:r>
          </a:p>
          <a:p>
            <a:pPr marL="0" indent="0">
              <a:buNone/>
            </a:pPr>
            <a:r>
              <a:rPr lang="en-US" dirty="0" err="1"/>
              <a:t>BioPortal</a:t>
            </a:r>
            <a:r>
              <a:rPr lang="en-US" dirty="0"/>
              <a:t> </a:t>
            </a:r>
            <a:r>
              <a:rPr lang="en-US" dirty="0">
                <a:hlinkClick r:id="rId4"/>
              </a:rPr>
              <a:t>https://bioportal.bioontology.org/</a:t>
            </a:r>
            <a:r>
              <a:rPr lang="en-US" dirty="0"/>
              <a:t> </a:t>
            </a:r>
          </a:p>
          <a:p>
            <a:pPr marL="0" indent="0">
              <a:buNone/>
            </a:pPr>
            <a:r>
              <a:rPr lang="en-US" dirty="0"/>
              <a:t>Ontology Lookup Service </a:t>
            </a:r>
            <a:r>
              <a:rPr lang="en-US" dirty="0">
                <a:hlinkClick r:id="rId5"/>
              </a:rPr>
              <a:t>https://www.ebi.ac.uk/ols</a:t>
            </a:r>
            <a:r>
              <a:rPr lang="en-US" dirty="0"/>
              <a:t> </a:t>
            </a:r>
          </a:p>
          <a:p>
            <a:pPr marL="0" indent="0">
              <a:buNone/>
            </a:pPr>
            <a:r>
              <a:rPr lang="en-US" dirty="0"/>
              <a:t>Linked Open Vocabularies </a:t>
            </a:r>
            <a:r>
              <a:rPr lang="en-US" dirty="0">
                <a:hlinkClick r:id="rId6"/>
              </a:rPr>
              <a:t>http://lov.okfn.org</a:t>
            </a:r>
            <a:r>
              <a:rPr lang="en-US" dirty="0"/>
              <a:t> </a:t>
            </a:r>
          </a:p>
          <a:p>
            <a:pPr marL="0" indent="0">
              <a:buNone/>
            </a:pPr>
            <a:r>
              <a:rPr lang="en-US" dirty="0" err="1"/>
              <a:t>OntoMaton</a:t>
            </a:r>
            <a:r>
              <a:rPr lang="en-US" dirty="0"/>
              <a:t> </a:t>
            </a:r>
            <a:r>
              <a:rPr lang="en-US" sz="2400" dirty="0">
                <a:hlinkClick r:id="rId7"/>
              </a:rPr>
              <a:t>https://github.com/ISA-tools/OntoMaton</a:t>
            </a:r>
            <a:endParaRPr lang="en-US" dirty="0"/>
          </a:p>
          <a:p>
            <a:pPr marL="0" indent="0">
              <a:buNone/>
            </a:pPr>
            <a:r>
              <a:rPr lang="en-US" dirty="0"/>
              <a:t>OBO Foundry </a:t>
            </a:r>
            <a:r>
              <a:rPr lang="en-US" dirty="0">
                <a:hlinkClick r:id="rId8"/>
              </a:rPr>
              <a:t>http://obofoundry.org/</a:t>
            </a:r>
            <a:r>
              <a:rPr lang="en-US" dirty="0"/>
              <a:t> </a:t>
            </a:r>
          </a:p>
          <a:p>
            <a:pPr marL="0" indent="0">
              <a:buNone/>
            </a:pPr>
            <a:r>
              <a:rPr lang="en-US" dirty="0"/>
              <a:t>GitHub </a:t>
            </a:r>
            <a:r>
              <a:rPr lang="en-US" dirty="0">
                <a:hlinkClick r:id="rId9"/>
              </a:rPr>
              <a:t>https://github.com</a:t>
            </a:r>
            <a:endParaRPr lang="en-US" dirty="0"/>
          </a:p>
          <a:p>
            <a:pPr marL="0" indent="0">
              <a:buNone/>
            </a:pPr>
            <a:endParaRPr lang="en-US" dirty="0"/>
          </a:p>
        </p:txBody>
      </p:sp>
    </p:spTree>
    <p:extLst>
      <p:ext uri="{BB962C8B-B14F-4D97-AF65-F5344CB8AC3E}">
        <p14:creationId xmlns:p14="http://schemas.microsoft.com/office/powerpoint/2010/main" val="2317710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277A-F895-004C-BD40-E27F783F6673}"/>
              </a:ext>
            </a:extLst>
          </p:cNvPr>
          <p:cNvSpPr>
            <a:spLocks noGrp="1"/>
          </p:cNvSpPr>
          <p:nvPr>
            <p:ph type="title"/>
          </p:nvPr>
        </p:nvSpPr>
        <p:spPr/>
        <p:txBody>
          <a:bodyPr/>
          <a:lstStyle/>
          <a:p>
            <a:r>
              <a:rPr lang="en-US" dirty="0"/>
              <a:t>Working with found ontologies</a:t>
            </a:r>
          </a:p>
        </p:txBody>
      </p:sp>
      <p:sp>
        <p:nvSpPr>
          <p:cNvPr id="3" name="Content Placeholder 2">
            <a:extLst>
              <a:ext uri="{FF2B5EF4-FFF2-40B4-BE49-F238E27FC236}">
                <a16:creationId xmlns:a16="http://schemas.microsoft.com/office/drawing/2014/main" id="{59EC5A67-4920-3C43-871D-BC9B192A97CB}"/>
              </a:ext>
            </a:extLst>
          </p:cNvPr>
          <p:cNvSpPr>
            <a:spLocks noGrp="1"/>
          </p:cNvSpPr>
          <p:nvPr>
            <p:ph idx="1"/>
          </p:nvPr>
        </p:nvSpPr>
        <p:spPr>
          <a:xfrm>
            <a:off x="802922" y="1885144"/>
            <a:ext cx="7604983" cy="4771688"/>
          </a:xfrm>
        </p:spPr>
        <p:txBody>
          <a:bodyPr>
            <a:normAutofit/>
          </a:bodyPr>
          <a:lstStyle/>
          <a:p>
            <a:r>
              <a:rPr lang="en-US" dirty="0"/>
              <a:t>Most ontologies are distributed as OWL files</a:t>
            </a:r>
          </a:p>
          <a:p>
            <a:r>
              <a:rPr lang="en-US" dirty="0"/>
              <a:t>OWL is the </a:t>
            </a:r>
            <a:r>
              <a:rPr lang="en-US" dirty="0">
                <a:hlinkClick r:id="rId3"/>
              </a:rPr>
              <a:t>Web Ontology Language</a:t>
            </a:r>
            <a:endParaRPr lang="en-US" dirty="0"/>
          </a:p>
          <a:p>
            <a:pPr lvl="1"/>
            <a:r>
              <a:rPr lang="en-US" dirty="0"/>
              <a:t>Builds upon RDF and RDF Schema (RDFS)</a:t>
            </a:r>
          </a:p>
          <a:p>
            <a:pPr lvl="1"/>
            <a:r>
              <a:rPr lang="en-US" dirty="0"/>
              <a:t>OWL and RDFS include concepts that facilitate inference</a:t>
            </a:r>
          </a:p>
          <a:p>
            <a:r>
              <a:rPr lang="en-US" dirty="0"/>
              <a:t>OWL files can be downloaded so you can work with them on your computer</a:t>
            </a:r>
          </a:p>
          <a:p>
            <a:r>
              <a:rPr lang="en-US" dirty="0">
                <a:hlinkClick r:id="rId4"/>
              </a:rPr>
              <a:t>Protégé</a:t>
            </a:r>
            <a:r>
              <a:rPr lang="en-US" dirty="0"/>
              <a:t> is an open-source, cross-platform ontology editor</a:t>
            </a:r>
          </a:p>
          <a:p>
            <a:r>
              <a:rPr lang="en-US" dirty="0"/>
              <a:t>Convert to Turtle (a human-readable/writeable RDF format) and edit by hand in a text editor</a:t>
            </a:r>
          </a:p>
        </p:txBody>
      </p:sp>
    </p:spTree>
    <p:extLst>
      <p:ext uri="{BB962C8B-B14F-4D97-AF65-F5344CB8AC3E}">
        <p14:creationId xmlns:p14="http://schemas.microsoft.com/office/powerpoint/2010/main" val="2081370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60738AC-EFF3-3144-BCBC-F761D1F0EDEC}"/>
              </a:ext>
            </a:extLst>
          </p:cNvPr>
          <p:cNvPicPr>
            <a:picLocks noGrp="1" noChangeAspect="1"/>
          </p:cNvPicPr>
          <p:nvPr>
            <p:ph idx="1"/>
          </p:nvPr>
        </p:nvPicPr>
        <p:blipFill>
          <a:blip r:embed="rId2"/>
          <a:stretch>
            <a:fillRect/>
          </a:stretch>
        </p:blipFill>
        <p:spPr>
          <a:xfrm>
            <a:off x="116462" y="-86837"/>
            <a:ext cx="9027538" cy="7310597"/>
          </a:xfrm>
        </p:spPr>
      </p:pic>
    </p:spTree>
    <p:extLst>
      <p:ext uri="{BB962C8B-B14F-4D97-AF65-F5344CB8AC3E}">
        <p14:creationId xmlns:p14="http://schemas.microsoft.com/office/powerpoint/2010/main" val="4271963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5FAB7-4D03-294D-8C38-0AFB0736DDF8}"/>
              </a:ext>
            </a:extLst>
          </p:cNvPr>
          <p:cNvSpPr>
            <a:spLocks noGrp="1"/>
          </p:cNvSpPr>
          <p:nvPr>
            <p:ph type="title"/>
          </p:nvPr>
        </p:nvSpPr>
        <p:spPr/>
        <p:txBody>
          <a:bodyPr/>
          <a:lstStyle/>
          <a:p>
            <a:r>
              <a:rPr lang="en-US" dirty="0"/>
              <a:t>Assessing for reuse</a:t>
            </a:r>
          </a:p>
        </p:txBody>
      </p:sp>
      <p:sp>
        <p:nvSpPr>
          <p:cNvPr id="3" name="Content Placeholder 2">
            <a:extLst>
              <a:ext uri="{FF2B5EF4-FFF2-40B4-BE49-F238E27FC236}">
                <a16:creationId xmlns:a16="http://schemas.microsoft.com/office/drawing/2014/main" id="{2909B1EB-FDEB-FF4E-8C08-5D5FB25A76AC}"/>
              </a:ext>
            </a:extLst>
          </p:cNvPr>
          <p:cNvSpPr>
            <a:spLocks noGrp="1"/>
          </p:cNvSpPr>
          <p:nvPr>
            <p:ph sz="half" idx="1"/>
          </p:nvPr>
        </p:nvSpPr>
        <p:spPr>
          <a:xfrm>
            <a:off x="575254" y="1634014"/>
            <a:ext cx="3920546" cy="5022818"/>
          </a:xfrm>
        </p:spPr>
        <p:txBody>
          <a:bodyPr>
            <a:normAutofit/>
          </a:bodyPr>
          <a:lstStyle/>
          <a:p>
            <a:r>
              <a:rPr lang="en-US" dirty="0"/>
              <a:t>License</a:t>
            </a:r>
          </a:p>
          <a:p>
            <a:r>
              <a:rPr lang="en-US" dirty="0"/>
              <a:t>PURLs</a:t>
            </a:r>
          </a:p>
          <a:p>
            <a:r>
              <a:rPr lang="en-US" dirty="0"/>
              <a:t>Labels</a:t>
            </a:r>
          </a:p>
          <a:p>
            <a:r>
              <a:rPr lang="en-US" dirty="0"/>
              <a:t>Textual Definitions</a:t>
            </a:r>
          </a:p>
          <a:p>
            <a:r>
              <a:rPr lang="en-US" dirty="0"/>
              <a:t>Logical Definitions</a:t>
            </a:r>
          </a:p>
          <a:p>
            <a:r>
              <a:rPr lang="en-US" dirty="0"/>
              <a:t>Term Status</a:t>
            </a:r>
          </a:p>
          <a:p>
            <a:r>
              <a:rPr lang="en-US" dirty="0"/>
              <a:t>Community</a:t>
            </a:r>
          </a:p>
        </p:txBody>
      </p:sp>
      <p:sp>
        <p:nvSpPr>
          <p:cNvPr id="4" name="Content Placeholder 3">
            <a:extLst>
              <a:ext uri="{FF2B5EF4-FFF2-40B4-BE49-F238E27FC236}">
                <a16:creationId xmlns:a16="http://schemas.microsoft.com/office/drawing/2014/main" id="{63863F14-3CF3-D24D-9E76-BA06986270CB}"/>
              </a:ext>
            </a:extLst>
          </p:cNvPr>
          <p:cNvSpPr>
            <a:spLocks noGrp="1"/>
          </p:cNvSpPr>
          <p:nvPr>
            <p:ph sz="half" idx="2"/>
          </p:nvPr>
        </p:nvSpPr>
        <p:spPr>
          <a:xfrm>
            <a:off x="4648200" y="1634013"/>
            <a:ext cx="3884802" cy="5022819"/>
          </a:xfrm>
        </p:spPr>
        <p:txBody>
          <a:bodyPr>
            <a:normAutofit/>
          </a:bodyPr>
          <a:lstStyle/>
          <a:p>
            <a:pPr marL="0" indent="0">
              <a:buNone/>
            </a:pPr>
            <a:r>
              <a:rPr lang="en-US" dirty="0"/>
              <a:t>Has curation status:</a:t>
            </a:r>
          </a:p>
          <a:p>
            <a:r>
              <a:rPr lang="en-US" dirty="0"/>
              <a:t>Ready for release</a:t>
            </a:r>
          </a:p>
          <a:p>
            <a:r>
              <a:rPr lang="en-US" dirty="0"/>
              <a:t>Pending final vetting</a:t>
            </a:r>
          </a:p>
          <a:p>
            <a:r>
              <a:rPr lang="en-US" dirty="0"/>
              <a:t>Metadata complete</a:t>
            </a:r>
          </a:p>
          <a:p>
            <a:r>
              <a:rPr lang="en-US" dirty="0"/>
              <a:t>Metadata incomplete</a:t>
            </a:r>
          </a:p>
          <a:p>
            <a:r>
              <a:rPr lang="en-US" dirty="0"/>
              <a:t>Requires discussion</a:t>
            </a:r>
          </a:p>
          <a:p>
            <a:r>
              <a:rPr lang="en-US" dirty="0"/>
              <a:t>Organizational term</a:t>
            </a:r>
          </a:p>
          <a:p>
            <a:r>
              <a:rPr lang="en-US" dirty="0"/>
              <a:t>To be replaced with external ontology term</a:t>
            </a:r>
          </a:p>
          <a:p>
            <a:r>
              <a:rPr lang="en-US" dirty="0"/>
              <a:t>Example to be eventually removed</a:t>
            </a:r>
          </a:p>
          <a:p>
            <a:r>
              <a:rPr lang="en-US" dirty="0" err="1"/>
              <a:t>Uncurated</a:t>
            </a:r>
            <a:endParaRPr lang="en-US" dirty="0"/>
          </a:p>
        </p:txBody>
      </p:sp>
    </p:spTree>
    <p:extLst>
      <p:ext uri="{BB962C8B-B14F-4D97-AF65-F5344CB8AC3E}">
        <p14:creationId xmlns:p14="http://schemas.microsoft.com/office/powerpoint/2010/main" val="379183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9A5E-1A20-2241-BC36-356470B88ACB}"/>
              </a:ext>
            </a:extLst>
          </p:cNvPr>
          <p:cNvSpPr>
            <a:spLocks noGrp="1"/>
          </p:cNvSpPr>
          <p:nvPr>
            <p:ph type="title"/>
          </p:nvPr>
        </p:nvSpPr>
        <p:spPr/>
        <p:txBody>
          <a:bodyPr/>
          <a:lstStyle/>
          <a:p>
            <a:r>
              <a:rPr lang="en-US" dirty="0"/>
              <a:t>Mapping Terms</a:t>
            </a:r>
          </a:p>
        </p:txBody>
      </p:sp>
      <p:graphicFrame>
        <p:nvGraphicFramePr>
          <p:cNvPr id="7" name="Content Placeholder 6">
            <a:extLst>
              <a:ext uri="{FF2B5EF4-FFF2-40B4-BE49-F238E27FC236}">
                <a16:creationId xmlns:a16="http://schemas.microsoft.com/office/drawing/2014/main" id="{F0992A84-8558-7041-B225-D1A1452BCCA4}"/>
              </a:ext>
            </a:extLst>
          </p:cNvPr>
          <p:cNvGraphicFramePr>
            <a:graphicFrameLocks noGrp="1"/>
          </p:cNvGraphicFramePr>
          <p:nvPr>
            <p:ph idx="1"/>
            <p:extLst/>
          </p:nvPr>
        </p:nvGraphicFramePr>
        <p:xfrm>
          <a:off x="461010" y="1951355"/>
          <a:ext cx="8221980" cy="157099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51519121"/>
                    </a:ext>
                  </a:extLst>
                </a:gridCol>
                <a:gridCol w="754063">
                  <a:extLst>
                    <a:ext uri="{9D8B030D-6E8A-4147-A177-3AD203B41FA5}">
                      <a16:colId xmlns:a16="http://schemas.microsoft.com/office/drawing/2014/main" val="2947609564"/>
                    </a:ext>
                  </a:extLst>
                </a:gridCol>
                <a:gridCol w="503238">
                  <a:extLst>
                    <a:ext uri="{9D8B030D-6E8A-4147-A177-3AD203B41FA5}">
                      <a16:colId xmlns:a16="http://schemas.microsoft.com/office/drawing/2014/main" val="3813568527"/>
                    </a:ext>
                  </a:extLst>
                </a:gridCol>
                <a:gridCol w="517525">
                  <a:extLst>
                    <a:ext uri="{9D8B030D-6E8A-4147-A177-3AD203B41FA5}">
                      <a16:colId xmlns:a16="http://schemas.microsoft.com/office/drawing/2014/main" val="2354409307"/>
                    </a:ext>
                  </a:extLst>
                </a:gridCol>
                <a:gridCol w="538163">
                  <a:extLst>
                    <a:ext uri="{9D8B030D-6E8A-4147-A177-3AD203B41FA5}">
                      <a16:colId xmlns:a16="http://schemas.microsoft.com/office/drawing/2014/main" val="4030230355"/>
                    </a:ext>
                  </a:extLst>
                </a:gridCol>
                <a:gridCol w="541338">
                  <a:extLst>
                    <a:ext uri="{9D8B030D-6E8A-4147-A177-3AD203B41FA5}">
                      <a16:colId xmlns:a16="http://schemas.microsoft.com/office/drawing/2014/main" val="297370882"/>
                    </a:ext>
                  </a:extLst>
                </a:gridCol>
                <a:gridCol w="433388">
                  <a:extLst>
                    <a:ext uri="{9D8B030D-6E8A-4147-A177-3AD203B41FA5}">
                      <a16:colId xmlns:a16="http://schemas.microsoft.com/office/drawing/2014/main" val="792279589"/>
                    </a:ext>
                  </a:extLst>
                </a:gridCol>
                <a:gridCol w="1082675">
                  <a:extLst>
                    <a:ext uri="{9D8B030D-6E8A-4147-A177-3AD203B41FA5}">
                      <a16:colId xmlns:a16="http://schemas.microsoft.com/office/drawing/2014/main" val="99981610"/>
                    </a:ext>
                  </a:extLst>
                </a:gridCol>
                <a:gridCol w="673097">
                  <a:extLst>
                    <a:ext uri="{9D8B030D-6E8A-4147-A177-3AD203B41FA5}">
                      <a16:colId xmlns:a16="http://schemas.microsoft.com/office/drawing/2014/main" val="1315891109"/>
                    </a:ext>
                  </a:extLst>
                </a:gridCol>
                <a:gridCol w="1160463">
                  <a:extLst>
                    <a:ext uri="{9D8B030D-6E8A-4147-A177-3AD203B41FA5}">
                      <a16:colId xmlns:a16="http://schemas.microsoft.com/office/drawing/2014/main" val="1142386122"/>
                    </a:ext>
                  </a:extLst>
                </a:gridCol>
                <a:gridCol w="720725">
                  <a:extLst>
                    <a:ext uri="{9D8B030D-6E8A-4147-A177-3AD203B41FA5}">
                      <a16:colId xmlns:a16="http://schemas.microsoft.com/office/drawing/2014/main" val="289585962"/>
                    </a:ext>
                  </a:extLst>
                </a:gridCol>
                <a:gridCol w="657225">
                  <a:extLst>
                    <a:ext uri="{9D8B030D-6E8A-4147-A177-3AD203B41FA5}">
                      <a16:colId xmlns:a16="http://schemas.microsoft.com/office/drawing/2014/main" val="1112172324"/>
                    </a:ext>
                  </a:extLst>
                </a:gridCol>
              </a:tblGrid>
              <a:tr h="370840">
                <a:tc>
                  <a:txBody>
                    <a:bodyPr/>
                    <a:lstStyle/>
                    <a:p>
                      <a:pPr algn="l"/>
                      <a:r>
                        <a:rPr lang="en-US" sz="1000" b="1" dirty="0">
                          <a:effectLst/>
                        </a:rPr>
                        <a:t>datetime</a:t>
                      </a:r>
                    </a:p>
                  </a:txBody>
                  <a:tcPr marL="47625" marR="47625" marT="47625" marB="47625" anchor="ctr"/>
                </a:tc>
                <a:tc>
                  <a:txBody>
                    <a:bodyPr/>
                    <a:lstStyle/>
                    <a:p>
                      <a:pPr algn="l"/>
                      <a:r>
                        <a:rPr lang="en-US" sz="1000" b="1">
                          <a:effectLst/>
                        </a:rPr>
                        <a:t>investigator</a:t>
                      </a:r>
                    </a:p>
                  </a:txBody>
                  <a:tcPr marL="47625" marR="47625" marT="47625" marB="47625" anchor="ctr"/>
                </a:tc>
                <a:tc>
                  <a:txBody>
                    <a:bodyPr/>
                    <a:lstStyle/>
                    <a:p>
                      <a:pPr algn="l"/>
                      <a:r>
                        <a:rPr lang="en-US" sz="1000" b="1">
                          <a:effectLst/>
                        </a:rPr>
                        <a:t>subject</a:t>
                      </a:r>
                    </a:p>
                  </a:txBody>
                  <a:tcPr marL="47625" marR="47625" marT="47625" marB="47625" anchor="ctr"/>
                </a:tc>
                <a:tc>
                  <a:txBody>
                    <a:bodyPr/>
                    <a:lstStyle/>
                    <a:p>
                      <a:pPr algn="l"/>
                      <a:r>
                        <a:rPr lang="en-US" sz="1000" b="1">
                          <a:effectLst/>
                        </a:rPr>
                        <a:t>species</a:t>
                      </a:r>
                    </a:p>
                  </a:txBody>
                  <a:tcPr marL="47625" marR="47625" marT="47625" marB="47625" anchor="ctr"/>
                </a:tc>
                <a:tc>
                  <a:txBody>
                    <a:bodyPr/>
                    <a:lstStyle/>
                    <a:p>
                      <a:pPr algn="l"/>
                      <a:r>
                        <a:rPr lang="en-US" sz="1000" b="1">
                          <a:effectLst/>
                        </a:rPr>
                        <a:t>strain</a:t>
                      </a:r>
                    </a:p>
                  </a:txBody>
                  <a:tcPr marL="47625" marR="47625" marT="47625" marB="47625" anchor="ctr"/>
                </a:tc>
                <a:tc>
                  <a:txBody>
                    <a:bodyPr/>
                    <a:lstStyle/>
                    <a:p>
                      <a:pPr algn="l"/>
                      <a:r>
                        <a:rPr lang="en-US" sz="1000" b="1">
                          <a:effectLst/>
                        </a:rPr>
                        <a:t>sex</a:t>
                      </a:r>
                    </a:p>
                  </a:txBody>
                  <a:tcPr marL="47625" marR="47625" marT="47625" marB="47625" anchor="ctr"/>
                </a:tc>
                <a:tc>
                  <a:txBody>
                    <a:bodyPr/>
                    <a:lstStyle/>
                    <a:p>
                      <a:pPr algn="l"/>
                      <a:r>
                        <a:rPr lang="en-US" sz="1000" b="1">
                          <a:effectLst/>
                        </a:rPr>
                        <a:t>group</a:t>
                      </a:r>
                    </a:p>
                  </a:txBody>
                  <a:tcPr marL="47625" marR="47625" marT="47625" marB="47625" anchor="ctr"/>
                </a:tc>
                <a:tc>
                  <a:txBody>
                    <a:bodyPr/>
                    <a:lstStyle/>
                    <a:p>
                      <a:pPr algn="l"/>
                      <a:r>
                        <a:rPr lang="en-US" sz="1000" b="1" dirty="0">
                          <a:effectLst/>
                        </a:rPr>
                        <a:t>protocol</a:t>
                      </a:r>
                    </a:p>
                  </a:txBody>
                  <a:tcPr marL="47625" marR="47625" marT="47625" marB="47625" anchor="ctr"/>
                </a:tc>
                <a:tc>
                  <a:txBody>
                    <a:bodyPr/>
                    <a:lstStyle/>
                    <a:p>
                      <a:pPr algn="l"/>
                      <a:r>
                        <a:rPr lang="en-US" sz="1000" b="1">
                          <a:effectLst/>
                        </a:rPr>
                        <a:t>organ</a:t>
                      </a:r>
                    </a:p>
                  </a:txBody>
                  <a:tcPr marL="47625" marR="47625" marT="47625" marB="47625" anchor="ctr"/>
                </a:tc>
                <a:tc>
                  <a:txBody>
                    <a:bodyPr/>
                    <a:lstStyle/>
                    <a:p>
                      <a:pPr algn="l"/>
                      <a:r>
                        <a:rPr lang="en-US" sz="1000" b="1">
                          <a:effectLst/>
                        </a:rPr>
                        <a:t>disease</a:t>
                      </a:r>
                    </a:p>
                  </a:txBody>
                  <a:tcPr marL="47625" marR="47625" marT="47625" marB="47625" anchor="ctr"/>
                </a:tc>
                <a:tc>
                  <a:txBody>
                    <a:bodyPr/>
                    <a:lstStyle/>
                    <a:p>
                      <a:pPr algn="l"/>
                      <a:r>
                        <a:rPr lang="en-US" sz="1000" b="1">
                          <a:effectLst/>
                        </a:rPr>
                        <a:t>qualifier</a:t>
                      </a:r>
                    </a:p>
                  </a:txBody>
                  <a:tcPr marL="47625" marR="47625" marT="47625" marB="47625" anchor="ctr"/>
                </a:tc>
                <a:tc>
                  <a:txBody>
                    <a:bodyPr/>
                    <a:lstStyle/>
                    <a:p>
                      <a:pPr algn="l"/>
                      <a:r>
                        <a:rPr lang="en-US" sz="1000" b="1" dirty="0">
                          <a:effectLst/>
                        </a:rPr>
                        <a:t>comment</a:t>
                      </a:r>
                    </a:p>
                  </a:txBody>
                  <a:tcPr marL="47625" marR="47625" marT="47625" marB="47625" anchor="ctr"/>
                </a:tc>
                <a:extLst>
                  <a:ext uri="{0D108BD9-81ED-4DB2-BD59-A6C34878D82A}">
                    <a16:rowId xmlns:a16="http://schemas.microsoft.com/office/drawing/2014/main" val="2015738419"/>
                  </a:ext>
                </a:extLst>
              </a:tr>
              <a:tr h="370840">
                <a:tc>
                  <a:txBody>
                    <a:bodyPr/>
                    <a:lstStyle/>
                    <a:p>
                      <a:pPr algn="l"/>
                      <a:r>
                        <a:rPr lang="en-US" sz="1000" dirty="0">
                          <a:effectLst/>
                        </a:rPr>
                        <a:t>1/1/14 10:21 AM</a:t>
                      </a:r>
                    </a:p>
                  </a:txBody>
                  <a:tcPr marL="47625" marR="47625" marT="47625" marB="47625" anchor="ctr"/>
                </a:tc>
                <a:tc>
                  <a:txBody>
                    <a:bodyPr/>
                    <a:lstStyle/>
                    <a:p>
                      <a:pPr algn="l"/>
                      <a:r>
                        <a:rPr lang="en-US" sz="1000">
                          <a:effectLst/>
                        </a:rPr>
                        <a:t>JAO</a:t>
                      </a:r>
                    </a:p>
                  </a:txBody>
                  <a:tcPr marL="47625" marR="47625" marT="47625" marB="47625" anchor="ctr"/>
                </a:tc>
                <a:tc>
                  <a:txBody>
                    <a:bodyPr/>
                    <a:lstStyle/>
                    <a:p>
                      <a:pPr algn="l"/>
                      <a:r>
                        <a:rPr lang="en-US" sz="1000">
                          <a:effectLst/>
                        </a:rPr>
                        <a:t>12</a:t>
                      </a:r>
                    </a:p>
                  </a:txBody>
                  <a:tcPr marL="47625" marR="47625" marT="47625" marB="47625" anchor="ctr"/>
                </a:tc>
                <a:tc>
                  <a:txBody>
                    <a:bodyPr/>
                    <a:lstStyle/>
                    <a:p>
                      <a:pPr algn="l"/>
                      <a:r>
                        <a:rPr lang="en-US" sz="1000">
                          <a:effectLst/>
                        </a:rPr>
                        <a:t>RAT</a:t>
                      </a:r>
                    </a:p>
                  </a:txBody>
                  <a:tcPr marL="47625" marR="47625" marT="47625" marB="47625" anchor="ctr"/>
                </a:tc>
                <a:tc>
                  <a:txBody>
                    <a:bodyPr/>
                    <a:lstStyle/>
                    <a:p>
                      <a:pPr algn="l"/>
                      <a:r>
                        <a:rPr lang="en-US" sz="1000">
                          <a:effectLst/>
                        </a:rPr>
                        <a:t>F 344/N</a:t>
                      </a:r>
                    </a:p>
                  </a:txBody>
                  <a:tcPr marL="47625" marR="47625" marT="47625" marB="47625" anchor="ctr"/>
                </a:tc>
                <a:tc>
                  <a:txBody>
                    <a:bodyPr/>
                    <a:lstStyle/>
                    <a:p>
                      <a:pPr algn="l"/>
                      <a:r>
                        <a:rPr lang="en-US" sz="1000">
                          <a:effectLst/>
                        </a:rPr>
                        <a:t>FEMALE</a:t>
                      </a:r>
                    </a:p>
                  </a:txBody>
                  <a:tcPr marL="47625" marR="47625" marT="47625" marB="47625" anchor="ctr"/>
                </a:tc>
                <a:tc>
                  <a:txBody>
                    <a:bodyPr/>
                    <a:lstStyle/>
                    <a:p>
                      <a:pPr algn="l"/>
                      <a:r>
                        <a:rPr lang="en-US" sz="1000">
                          <a:effectLst/>
                        </a:rPr>
                        <a:t>1</a:t>
                      </a:r>
                    </a:p>
                  </a:txBody>
                  <a:tcPr marL="47625" marR="47625" marT="47625" marB="47625" anchor="ctr"/>
                </a:tc>
                <a:tc>
                  <a:txBody>
                    <a:bodyPr/>
                    <a:lstStyle/>
                    <a:p>
                      <a:pPr algn="l"/>
                      <a:r>
                        <a:rPr lang="en-US" sz="1000">
                          <a:effectLst/>
                        </a:rPr>
                        <a:t>HISTOPATHOLOGY</a:t>
                      </a:r>
                    </a:p>
                  </a:txBody>
                  <a:tcPr marL="47625" marR="47625" marT="47625" marB="47625" anchor="ctr"/>
                </a:tc>
                <a:tc>
                  <a:txBody>
                    <a:bodyPr/>
                    <a:lstStyle/>
                    <a:p>
                      <a:pPr algn="l"/>
                      <a:r>
                        <a:rPr lang="en-US" sz="1000">
                          <a:effectLst/>
                        </a:rPr>
                        <a:t>LUNG</a:t>
                      </a:r>
                    </a:p>
                  </a:txBody>
                  <a:tcPr marL="47625" marR="47625" marT="47625" marB="47625" anchor="ctr"/>
                </a:tc>
                <a:tc>
                  <a:txBody>
                    <a:bodyPr/>
                    <a:lstStyle/>
                    <a:p>
                      <a:pPr algn="l"/>
                      <a:r>
                        <a:rPr lang="en-US" sz="1000">
                          <a:effectLst/>
                        </a:rPr>
                        <a:t>ADENOCARCINOMA</a:t>
                      </a:r>
                    </a:p>
                  </a:txBody>
                  <a:tcPr marL="47625" marR="47625" marT="47625" marB="47625" anchor="ctr"/>
                </a:tc>
                <a:tc>
                  <a:txBody>
                    <a:bodyPr/>
                    <a:lstStyle/>
                    <a:p>
                      <a:pPr algn="l"/>
                      <a:r>
                        <a:rPr lang="en-US" sz="1000" dirty="0">
                          <a:effectLst/>
                        </a:rPr>
                        <a:t>SEVERE</a:t>
                      </a:r>
                    </a:p>
                  </a:txBody>
                  <a:tcPr marL="47625" marR="47625" marT="47625" marB="47625" anchor="ctr"/>
                </a:tc>
                <a:tc>
                  <a:txBody>
                    <a:bodyPr/>
                    <a:lstStyle/>
                    <a:p>
                      <a:endParaRPr lang="en-US" sz="1000"/>
                    </a:p>
                  </a:txBody>
                  <a:tcPr/>
                </a:tc>
                <a:extLst>
                  <a:ext uri="{0D108BD9-81ED-4DB2-BD59-A6C34878D82A}">
                    <a16:rowId xmlns:a16="http://schemas.microsoft.com/office/drawing/2014/main" val="2955030143"/>
                  </a:ext>
                </a:extLst>
              </a:tr>
              <a:tr h="370840">
                <a:tc>
                  <a:txBody>
                    <a:bodyPr/>
                    <a:lstStyle/>
                    <a:p>
                      <a:pPr algn="l"/>
                      <a:r>
                        <a:rPr lang="en-US" sz="1000" dirty="0">
                          <a:effectLst/>
                        </a:rPr>
                        <a:t>1/1/14 10:30 AM</a:t>
                      </a:r>
                    </a:p>
                  </a:txBody>
                  <a:tcPr marL="47625" marR="47625" marT="47625" marB="47625" anchor="ctr"/>
                </a:tc>
                <a:tc>
                  <a:txBody>
                    <a:bodyPr/>
                    <a:lstStyle/>
                    <a:p>
                      <a:pPr algn="l"/>
                      <a:r>
                        <a:rPr lang="en-US" sz="1000">
                          <a:effectLst/>
                        </a:rPr>
                        <a:t>JAO</a:t>
                      </a:r>
                    </a:p>
                  </a:txBody>
                  <a:tcPr marL="47625" marR="47625" marT="47625" marB="47625" anchor="ctr"/>
                </a:tc>
                <a:tc>
                  <a:txBody>
                    <a:bodyPr/>
                    <a:lstStyle/>
                    <a:p>
                      <a:pPr algn="l"/>
                      <a:r>
                        <a:rPr lang="en-US" sz="1000">
                          <a:effectLst/>
                        </a:rPr>
                        <a:t>31</a:t>
                      </a:r>
                    </a:p>
                  </a:txBody>
                  <a:tcPr marL="47625" marR="47625" marT="47625" marB="47625" anchor="ctr"/>
                </a:tc>
                <a:tc>
                  <a:txBody>
                    <a:bodyPr/>
                    <a:lstStyle/>
                    <a:p>
                      <a:pPr algn="l"/>
                      <a:r>
                        <a:rPr lang="en-US" sz="1000">
                          <a:effectLst/>
                        </a:rPr>
                        <a:t>MOUSE</a:t>
                      </a:r>
                    </a:p>
                  </a:txBody>
                  <a:tcPr marL="47625" marR="47625" marT="47625" marB="47625" anchor="ctr"/>
                </a:tc>
                <a:tc>
                  <a:txBody>
                    <a:bodyPr/>
                    <a:lstStyle/>
                    <a:p>
                      <a:pPr algn="l"/>
                      <a:r>
                        <a:rPr lang="en-US" sz="1000">
                          <a:effectLst/>
                        </a:rPr>
                        <a:t>B6C3F1</a:t>
                      </a:r>
                    </a:p>
                  </a:txBody>
                  <a:tcPr marL="47625" marR="47625" marT="47625" marB="47625" anchor="ctr"/>
                </a:tc>
                <a:tc>
                  <a:txBody>
                    <a:bodyPr/>
                    <a:lstStyle/>
                    <a:p>
                      <a:pPr algn="l"/>
                      <a:r>
                        <a:rPr lang="en-US" sz="1000">
                          <a:effectLst/>
                        </a:rPr>
                        <a:t>MALE</a:t>
                      </a:r>
                    </a:p>
                  </a:txBody>
                  <a:tcPr marL="47625" marR="47625" marT="47625" marB="47625" anchor="ctr"/>
                </a:tc>
                <a:tc>
                  <a:txBody>
                    <a:bodyPr/>
                    <a:lstStyle/>
                    <a:p>
                      <a:pPr algn="l"/>
                      <a:r>
                        <a:rPr lang="en-US" sz="1000">
                          <a:effectLst/>
                        </a:rPr>
                        <a:t>2</a:t>
                      </a:r>
                    </a:p>
                  </a:txBody>
                  <a:tcPr marL="47625" marR="47625" marT="47625" marB="47625" anchor="ctr"/>
                </a:tc>
                <a:tc>
                  <a:txBody>
                    <a:bodyPr/>
                    <a:lstStyle/>
                    <a:p>
                      <a:pPr algn="l"/>
                      <a:r>
                        <a:rPr lang="en-US" sz="1000">
                          <a:effectLst/>
                        </a:rPr>
                        <a:t>HISTOPATHOLOGY</a:t>
                      </a:r>
                    </a:p>
                  </a:txBody>
                  <a:tcPr marL="47625" marR="47625" marT="47625" marB="47625" anchor="ctr"/>
                </a:tc>
                <a:tc>
                  <a:txBody>
                    <a:bodyPr/>
                    <a:lstStyle/>
                    <a:p>
                      <a:pPr algn="l"/>
                      <a:r>
                        <a:rPr lang="en-US" sz="1000">
                          <a:effectLst/>
                        </a:rPr>
                        <a:t>NOSE</a:t>
                      </a:r>
                    </a:p>
                  </a:txBody>
                  <a:tcPr marL="47625" marR="47625" marT="47625" marB="47625" anchor="ctr"/>
                </a:tc>
                <a:tc>
                  <a:txBody>
                    <a:bodyPr/>
                    <a:lstStyle/>
                    <a:p>
                      <a:pPr algn="l"/>
                      <a:r>
                        <a:rPr lang="en-US" sz="1000">
                          <a:effectLst/>
                        </a:rPr>
                        <a:t>INFLAMMATION</a:t>
                      </a:r>
                    </a:p>
                  </a:txBody>
                  <a:tcPr marL="47625" marR="47625" marT="47625" marB="47625" anchor="ctr"/>
                </a:tc>
                <a:tc>
                  <a:txBody>
                    <a:bodyPr/>
                    <a:lstStyle/>
                    <a:p>
                      <a:pPr algn="l"/>
                      <a:r>
                        <a:rPr lang="en-US" sz="1000" dirty="0">
                          <a:effectLst/>
                        </a:rPr>
                        <a:t>MILD</a:t>
                      </a:r>
                    </a:p>
                  </a:txBody>
                  <a:tcPr marL="47625" marR="47625" marT="47625" marB="47625" anchor="ctr"/>
                </a:tc>
                <a:tc>
                  <a:txBody>
                    <a:bodyPr/>
                    <a:lstStyle/>
                    <a:p>
                      <a:endParaRPr lang="en-US" sz="1000"/>
                    </a:p>
                  </a:txBody>
                  <a:tcPr/>
                </a:tc>
                <a:extLst>
                  <a:ext uri="{0D108BD9-81ED-4DB2-BD59-A6C34878D82A}">
                    <a16:rowId xmlns:a16="http://schemas.microsoft.com/office/drawing/2014/main" val="3374613395"/>
                  </a:ext>
                </a:extLst>
              </a:tr>
              <a:tr h="370840">
                <a:tc>
                  <a:txBody>
                    <a:bodyPr/>
                    <a:lstStyle/>
                    <a:p>
                      <a:pPr algn="l"/>
                      <a:r>
                        <a:rPr lang="en-US" sz="1000" dirty="0">
                          <a:effectLst/>
                        </a:rPr>
                        <a:t>1/1/14 10:45 AM</a:t>
                      </a:r>
                    </a:p>
                  </a:txBody>
                  <a:tcPr marL="47625" marR="47625" marT="47625" marB="47625" anchor="ctr"/>
                </a:tc>
                <a:tc>
                  <a:txBody>
                    <a:bodyPr/>
                    <a:lstStyle/>
                    <a:p>
                      <a:pPr algn="l"/>
                      <a:r>
                        <a:rPr lang="en-US" sz="1000" dirty="0">
                          <a:effectLst/>
                        </a:rPr>
                        <a:t>JAO</a:t>
                      </a:r>
                    </a:p>
                  </a:txBody>
                  <a:tcPr marL="47625" marR="47625" marT="47625" marB="47625" anchor="ctr"/>
                </a:tc>
                <a:tc>
                  <a:txBody>
                    <a:bodyPr/>
                    <a:lstStyle/>
                    <a:p>
                      <a:pPr algn="l"/>
                      <a:r>
                        <a:rPr lang="en-US" sz="1000">
                          <a:effectLst/>
                        </a:rPr>
                        <a:t>45</a:t>
                      </a:r>
                    </a:p>
                  </a:txBody>
                  <a:tcPr marL="47625" marR="47625" marT="47625" marB="47625" anchor="ctr"/>
                </a:tc>
                <a:tc>
                  <a:txBody>
                    <a:bodyPr/>
                    <a:lstStyle/>
                    <a:p>
                      <a:pPr algn="l"/>
                      <a:r>
                        <a:rPr lang="en-US" sz="1000">
                          <a:effectLst/>
                        </a:rPr>
                        <a:t>RAT</a:t>
                      </a:r>
                    </a:p>
                  </a:txBody>
                  <a:tcPr marL="47625" marR="47625" marT="47625" marB="47625" anchor="ctr"/>
                </a:tc>
                <a:tc>
                  <a:txBody>
                    <a:bodyPr/>
                    <a:lstStyle/>
                    <a:p>
                      <a:pPr algn="l"/>
                      <a:r>
                        <a:rPr lang="en-US" sz="1000">
                          <a:effectLst/>
                        </a:rPr>
                        <a:t>F 344/N</a:t>
                      </a:r>
                    </a:p>
                  </a:txBody>
                  <a:tcPr marL="47625" marR="47625" marT="47625" marB="47625" anchor="ctr"/>
                </a:tc>
                <a:tc>
                  <a:txBody>
                    <a:bodyPr/>
                    <a:lstStyle/>
                    <a:p>
                      <a:pPr algn="l"/>
                      <a:r>
                        <a:rPr lang="en-US" sz="1000">
                          <a:effectLst/>
                        </a:rPr>
                        <a:t>MALE</a:t>
                      </a:r>
                    </a:p>
                  </a:txBody>
                  <a:tcPr marL="47625" marR="47625" marT="47625" marB="47625" anchor="ctr"/>
                </a:tc>
                <a:tc>
                  <a:txBody>
                    <a:bodyPr/>
                    <a:lstStyle/>
                    <a:p>
                      <a:pPr algn="l"/>
                      <a:r>
                        <a:rPr lang="en-US" sz="1000">
                          <a:effectLst/>
                        </a:rPr>
                        <a:t>1</a:t>
                      </a:r>
                    </a:p>
                  </a:txBody>
                  <a:tcPr marL="47625" marR="47625" marT="47625" marB="47625" anchor="ctr"/>
                </a:tc>
                <a:tc>
                  <a:txBody>
                    <a:bodyPr/>
                    <a:lstStyle/>
                    <a:p>
                      <a:pPr algn="l"/>
                      <a:r>
                        <a:rPr lang="en-US" sz="1000">
                          <a:effectLst/>
                        </a:rPr>
                        <a:t>HISTOPATHOLOGY</a:t>
                      </a:r>
                    </a:p>
                  </a:txBody>
                  <a:tcPr marL="47625" marR="47625" marT="47625" marB="47625" anchor="ctr"/>
                </a:tc>
                <a:tc>
                  <a:txBody>
                    <a:bodyPr/>
                    <a:lstStyle/>
                    <a:p>
                      <a:pPr algn="l"/>
                      <a:r>
                        <a:rPr lang="en-US" sz="1000">
                          <a:effectLst/>
                        </a:rPr>
                        <a:t>ADRENAL CORTEX</a:t>
                      </a:r>
                    </a:p>
                  </a:txBody>
                  <a:tcPr marL="47625" marR="47625" marT="47625" marB="47625" anchor="ctr"/>
                </a:tc>
                <a:tc>
                  <a:txBody>
                    <a:bodyPr/>
                    <a:lstStyle/>
                    <a:p>
                      <a:pPr algn="l"/>
                      <a:r>
                        <a:rPr lang="en-US" sz="1000">
                          <a:effectLst/>
                        </a:rPr>
                        <a:t>NECROSIS</a:t>
                      </a:r>
                    </a:p>
                  </a:txBody>
                  <a:tcPr marL="47625" marR="47625" marT="47625" marB="47625" anchor="ctr"/>
                </a:tc>
                <a:tc>
                  <a:txBody>
                    <a:bodyPr/>
                    <a:lstStyle/>
                    <a:p>
                      <a:pPr algn="l"/>
                      <a:r>
                        <a:rPr lang="en-US" sz="1000" dirty="0">
                          <a:effectLst/>
                        </a:rPr>
                        <a:t>MODERATE</a:t>
                      </a:r>
                    </a:p>
                  </a:txBody>
                  <a:tcPr marL="47625" marR="47625" marT="47625" marB="47625" anchor="ctr"/>
                </a:tc>
                <a:tc>
                  <a:txBody>
                    <a:bodyPr/>
                    <a:lstStyle/>
                    <a:p>
                      <a:endParaRPr lang="en-US" sz="1000" dirty="0"/>
                    </a:p>
                  </a:txBody>
                  <a:tcPr/>
                </a:tc>
                <a:extLst>
                  <a:ext uri="{0D108BD9-81ED-4DB2-BD59-A6C34878D82A}">
                    <a16:rowId xmlns:a16="http://schemas.microsoft.com/office/drawing/2014/main" val="2547357992"/>
                  </a:ext>
                </a:extLst>
              </a:tr>
            </a:tbl>
          </a:graphicData>
        </a:graphic>
      </p:graphicFrame>
      <p:sp>
        <p:nvSpPr>
          <p:cNvPr id="3" name="TextBox 2">
            <a:extLst>
              <a:ext uri="{FF2B5EF4-FFF2-40B4-BE49-F238E27FC236}">
                <a16:creationId xmlns:a16="http://schemas.microsoft.com/office/drawing/2014/main" id="{F8E3A388-A689-6145-AB07-47E79F3DB985}"/>
              </a:ext>
            </a:extLst>
          </p:cNvPr>
          <p:cNvSpPr txBox="1"/>
          <p:nvPr/>
        </p:nvSpPr>
        <p:spPr>
          <a:xfrm>
            <a:off x="314039" y="4213411"/>
            <a:ext cx="8515921" cy="1938992"/>
          </a:xfrm>
          <a:prstGeom prst="rect">
            <a:avLst/>
          </a:prstGeom>
          <a:noFill/>
        </p:spPr>
        <p:txBody>
          <a:bodyPr wrap="none" rtlCol="0">
            <a:spAutoFit/>
          </a:bodyPr>
          <a:lstStyle/>
          <a:p>
            <a:pPr marL="457200" indent="-457200">
              <a:buFont typeface="+mj-lt"/>
              <a:buAutoNum type="arabicPeriod"/>
            </a:pPr>
            <a:r>
              <a:rPr lang="en-US" sz="2400" dirty="0"/>
              <a:t>Make a list of local terms</a:t>
            </a:r>
          </a:p>
          <a:p>
            <a:pPr marL="457200" indent="-457200">
              <a:buFont typeface="+mj-lt"/>
              <a:buAutoNum type="arabicPeriod"/>
            </a:pPr>
            <a:r>
              <a:rPr lang="en-US" sz="2400" dirty="0"/>
              <a:t>Search for reference ontology terms</a:t>
            </a:r>
          </a:p>
          <a:p>
            <a:pPr marL="457200" indent="-457200">
              <a:buFont typeface="+mj-lt"/>
              <a:buAutoNum type="arabicPeriod"/>
            </a:pPr>
            <a:r>
              <a:rPr lang="en-US" sz="2400" dirty="0"/>
              <a:t>Decide how to import each term into your application ontology</a:t>
            </a:r>
          </a:p>
          <a:p>
            <a:pPr marL="457200" indent="-457200">
              <a:buFont typeface="+mj-lt"/>
              <a:buAutoNum type="arabicPeriod"/>
            </a:pPr>
            <a:endParaRPr lang="en-US" sz="2400" dirty="0"/>
          </a:p>
          <a:p>
            <a:endParaRPr lang="en-US" sz="2400" dirty="0"/>
          </a:p>
        </p:txBody>
      </p:sp>
    </p:spTree>
    <p:extLst>
      <p:ext uri="{BB962C8B-B14F-4D97-AF65-F5344CB8AC3E}">
        <p14:creationId xmlns:p14="http://schemas.microsoft.com/office/powerpoint/2010/main" val="939646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3A336D22-C1E3-0744-873C-73A82755EE3F}"/>
              </a:ext>
            </a:extLst>
          </p:cNvPr>
          <p:cNvGraphicFramePr>
            <a:graphicFrameLocks noGrp="1"/>
          </p:cNvGraphicFramePr>
          <p:nvPr>
            <p:ph idx="1"/>
            <p:extLst>
              <p:ext uri="{D42A27DB-BD31-4B8C-83A1-F6EECF244321}">
                <p14:modId xmlns:p14="http://schemas.microsoft.com/office/powerpoint/2010/main" val="928597810"/>
              </p:ext>
            </p:extLst>
          </p:nvPr>
        </p:nvGraphicFramePr>
        <p:xfrm>
          <a:off x="560070" y="263917"/>
          <a:ext cx="7964488" cy="6313173"/>
        </p:xfrm>
        <a:graphic>
          <a:graphicData uri="http://schemas.openxmlformats.org/drawingml/2006/table">
            <a:tbl>
              <a:tblPr firstRow="1" bandRow="1">
                <a:tableStyleId>{5C22544A-7EE6-4342-B048-85BDC9FD1C3A}</a:tableStyleId>
              </a:tblPr>
              <a:tblGrid>
                <a:gridCol w="1160463">
                  <a:extLst>
                    <a:ext uri="{9D8B030D-6E8A-4147-A177-3AD203B41FA5}">
                      <a16:colId xmlns:a16="http://schemas.microsoft.com/office/drawing/2014/main" val="1866405422"/>
                    </a:ext>
                  </a:extLst>
                </a:gridCol>
                <a:gridCol w="1222375">
                  <a:extLst>
                    <a:ext uri="{9D8B030D-6E8A-4147-A177-3AD203B41FA5}">
                      <a16:colId xmlns:a16="http://schemas.microsoft.com/office/drawing/2014/main" val="1235002149"/>
                    </a:ext>
                  </a:extLst>
                </a:gridCol>
                <a:gridCol w="2711450">
                  <a:extLst>
                    <a:ext uri="{9D8B030D-6E8A-4147-A177-3AD203B41FA5}">
                      <a16:colId xmlns:a16="http://schemas.microsoft.com/office/drawing/2014/main" val="3328122534"/>
                    </a:ext>
                  </a:extLst>
                </a:gridCol>
                <a:gridCol w="2143125">
                  <a:extLst>
                    <a:ext uri="{9D8B030D-6E8A-4147-A177-3AD203B41FA5}">
                      <a16:colId xmlns:a16="http://schemas.microsoft.com/office/drawing/2014/main" val="2819982865"/>
                    </a:ext>
                  </a:extLst>
                </a:gridCol>
                <a:gridCol w="727075">
                  <a:extLst>
                    <a:ext uri="{9D8B030D-6E8A-4147-A177-3AD203B41FA5}">
                      <a16:colId xmlns:a16="http://schemas.microsoft.com/office/drawing/2014/main" val="2009987477"/>
                    </a:ext>
                  </a:extLst>
                </a:gridCol>
              </a:tblGrid>
              <a:tr h="261816">
                <a:tc>
                  <a:txBody>
                    <a:bodyPr/>
                    <a:lstStyle/>
                    <a:p>
                      <a:pPr algn="l"/>
                      <a:r>
                        <a:rPr lang="en-US" sz="1000" b="1" dirty="0">
                          <a:effectLst/>
                        </a:rPr>
                        <a:t>Local Term Label</a:t>
                      </a:r>
                    </a:p>
                  </a:txBody>
                  <a:tcPr marL="47625" marR="47625" marT="47625" marB="47625" anchor="ctr"/>
                </a:tc>
                <a:tc>
                  <a:txBody>
                    <a:bodyPr/>
                    <a:lstStyle/>
                    <a:p>
                      <a:pPr algn="l"/>
                      <a:r>
                        <a:rPr lang="en-US" sz="1000" b="1">
                          <a:effectLst/>
                        </a:rPr>
                        <a:t>Ontology Term Label</a:t>
                      </a:r>
                    </a:p>
                  </a:txBody>
                  <a:tcPr marL="47625" marR="47625" marT="47625" marB="47625" anchor="ctr"/>
                </a:tc>
                <a:tc>
                  <a:txBody>
                    <a:bodyPr/>
                    <a:lstStyle/>
                    <a:p>
                      <a:pPr algn="l"/>
                      <a:r>
                        <a:rPr lang="en-US" sz="1000" b="1">
                          <a:effectLst/>
                        </a:rPr>
                        <a:t>Ontology Term IRI</a:t>
                      </a:r>
                    </a:p>
                  </a:txBody>
                  <a:tcPr marL="47625" marR="47625" marT="47625" marB="47625" anchor="ctr"/>
                </a:tc>
                <a:tc>
                  <a:txBody>
                    <a:bodyPr/>
                    <a:lstStyle/>
                    <a:p>
                      <a:pPr algn="l"/>
                      <a:r>
                        <a:rPr lang="en-US" sz="1000" b="1">
                          <a:effectLst/>
                        </a:rPr>
                        <a:t>CURIE</a:t>
                      </a:r>
                    </a:p>
                  </a:txBody>
                  <a:tcPr marL="47625" marR="47625" marT="47625" marB="47625" anchor="ctr"/>
                </a:tc>
                <a:tc>
                  <a:txBody>
                    <a:bodyPr/>
                    <a:lstStyle/>
                    <a:p>
                      <a:pPr algn="l"/>
                      <a:r>
                        <a:rPr lang="en-US" sz="1000" b="1" dirty="0">
                          <a:effectLst/>
                        </a:rPr>
                        <a:t>Technique</a:t>
                      </a:r>
                    </a:p>
                  </a:txBody>
                  <a:tcPr marL="47625" marR="47625" marT="47625" marB="47625" anchor="ctr"/>
                </a:tc>
                <a:extLst>
                  <a:ext uri="{0D108BD9-81ED-4DB2-BD59-A6C34878D82A}">
                    <a16:rowId xmlns:a16="http://schemas.microsoft.com/office/drawing/2014/main" val="3898203508"/>
                  </a:ext>
                </a:extLst>
              </a:tr>
              <a:tr h="454591">
                <a:tc>
                  <a:txBody>
                    <a:bodyPr/>
                    <a:lstStyle/>
                    <a:p>
                      <a:pPr algn="l"/>
                      <a:r>
                        <a:rPr lang="en-US" sz="1000" dirty="0">
                          <a:effectLst/>
                        </a:rPr>
                        <a:t>RAT</a:t>
                      </a:r>
                    </a:p>
                  </a:txBody>
                  <a:tcPr marL="47625" marR="47625" marT="47625" marB="47625" anchor="ctr"/>
                </a:tc>
                <a:tc>
                  <a:txBody>
                    <a:bodyPr/>
                    <a:lstStyle/>
                    <a:p>
                      <a:pPr algn="l"/>
                      <a:r>
                        <a:rPr lang="en-US" sz="1000" dirty="0">
                          <a:effectLst/>
                        </a:rPr>
                        <a:t>Rattus norvegicus</a:t>
                      </a:r>
                    </a:p>
                  </a:txBody>
                  <a:tcPr marL="47625" marR="47625" marT="47625" marB="47625" anchor="ctr"/>
                </a:tc>
                <a:tc>
                  <a:txBody>
                    <a:bodyPr/>
                    <a:lstStyle/>
                    <a:p>
                      <a:pPr algn="l"/>
                      <a:r>
                        <a:rPr lang="en-US" sz="1000">
                          <a:effectLst/>
                        </a:rPr>
                        <a:t>http://purl.obolibrary.org/obo/NCBITaxon_10116</a:t>
                      </a:r>
                    </a:p>
                  </a:txBody>
                  <a:tcPr marL="47625" marR="47625" marT="47625" marB="47625" anchor="ctr"/>
                </a:tc>
                <a:tc>
                  <a:txBody>
                    <a:bodyPr/>
                    <a:lstStyle/>
                    <a:p>
                      <a:pPr algn="l"/>
                      <a:r>
                        <a:rPr lang="en-US" sz="1000">
                          <a:effectLst/>
                        </a:rPr>
                        <a:t>obo:NCBITaxon_10116</a:t>
                      </a:r>
                    </a:p>
                  </a:txBody>
                  <a:tcPr marL="47625" marR="47625" marT="47625" marB="47625" anchor="ctr"/>
                </a:tc>
                <a:tc>
                  <a:txBody>
                    <a:bodyPr/>
                    <a:lstStyle/>
                    <a:p>
                      <a:pPr algn="l"/>
                      <a:r>
                        <a:rPr lang="en-US" sz="1000" dirty="0">
                          <a:effectLst/>
                        </a:rPr>
                        <a:t>MIREOT</a:t>
                      </a:r>
                    </a:p>
                  </a:txBody>
                  <a:tcPr marL="47625" marR="47625" marT="47625" marB="47625" anchor="ctr"/>
                </a:tc>
                <a:extLst>
                  <a:ext uri="{0D108BD9-81ED-4DB2-BD59-A6C34878D82A}">
                    <a16:rowId xmlns:a16="http://schemas.microsoft.com/office/drawing/2014/main" val="560147126"/>
                  </a:ext>
                </a:extLst>
              </a:tr>
              <a:tr h="454591">
                <a:tc>
                  <a:txBody>
                    <a:bodyPr/>
                    <a:lstStyle/>
                    <a:p>
                      <a:pPr algn="l"/>
                      <a:r>
                        <a:rPr lang="en-US" sz="1000" dirty="0">
                          <a:effectLst/>
                        </a:rPr>
                        <a:t>MOUSE</a:t>
                      </a:r>
                    </a:p>
                  </a:txBody>
                  <a:tcPr marL="47625" marR="47625" marT="47625" marB="47625" anchor="ctr"/>
                </a:tc>
                <a:tc>
                  <a:txBody>
                    <a:bodyPr/>
                    <a:lstStyle/>
                    <a:p>
                      <a:pPr algn="l"/>
                      <a:r>
                        <a:rPr lang="en-US" sz="1000">
                          <a:effectLst/>
                        </a:rPr>
                        <a:t>Mus musculus</a:t>
                      </a:r>
                    </a:p>
                  </a:txBody>
                  <a:tcPr marL="47625" marR="47625" marT="47625" marB="47625" anchor="ctr"/>
                </a:tc>
                <a:tc>
                  <a:txBody>
                    <a:bodyPr/>
                    <a:lstStyle/>
                    <a:p>
                      <a:pPr algn="l"/>
                      <a:r>
                        <a:rPr lang="en-US" sz="1000">
                          <a:effectLst/>
                        </a:rPr>
                        <a:t>http://purl.obolibrary.org/obo/NCBITaxon_10090</a:t>
                      </a:r>
                    </a:p>
                  </a:txBody>
                  <a:tcPr marL="47625" marR="47625" marT="47625" marB="47625" anchor="ctr"/>
                </a:tc>
                <a:tc>
                  <a:txBody>
                    <a:bodyPr/>
                    <a:lstStyle/>
                    <a:p>
                      <a:pPr algn="l"/>
                      <a:r>
                        <a:rPr lang="en-US" sz="1000">
                          <a:effectLst/>
                        </a:rPr>
                        <a:t>obo:NCBITaxon_10090</a:t>
                      </a:r>
                    </a:p>
                  </a:txBody>
                  <a:tcPr marL="47625" marR="47625" marT="47625" marB="47625" anchor="ctr"/>
                </a:tc>
                <a:tc>
                  <a:txBody>
                    <a:bodyPr/>
                    <a:lstStyle/>
                    <a:p>
                      <a:pPr algn="l"/>
                      <a:r>
                        <a:rPr lang="en-US" sz="1000" dirty="0">
                          <a:effectLst/>
                        </a:rPr>
                        <a:t>MIREOT</a:t>
                      </a:r>
                    </a:p>
                  </a:txBody>
                  <a:tcPr marL="47625" marR="47625" marT="47625" marB="47625" anchor="ctr"/>
                </a:tc>
                <a:extLst>
                  <a:ext uri="{0D108BD9-81ED-4DB2-BD59-A6C34878D82A}">
                    <a16:rowId xmlns:a16="http://schemas.microsoft.com/office/drawing/2014/main" val="1801406551"/>
                  </a:ext>
                </a:extLst>
              </a:tr>
              <a:tr h="261816">
                <a:tc>
                  <a:txBody>
                    <a:bodyPr/>
                    <a:lstStyle/>
                    <a:p>
                      <a:pPr algn="l"/>
                      <a:r>
                        <a:rPr lang="en-US" sz="1000" dirty="0">
                          <a:effectLst/>
                        </a:rPr>
                        <a:t>F 344/N</a:t>
                      </a:r>
                    </a:p>
                  </a:txBody>
                  <a:tcPr marL="47625" marR="47625" marT="47625" marB="47625" anchor="ctr"/>
                </a:tc>
                <a:tc>
                  <a:txBody>
                    <a:bodyPr/>
                    <a:lstStyle/>
                    <a:p>
                      <a:pPr algn="l"/>
                      <a:endParaRPr lang="en-US" sz="1000">
                        <a:effectLst/>
                      </a:endParaRPr>
                    </a:p>
                  </a:txBody>
                  <a:tcPr marL="47625" marR="47625" marT="47625" marB="47625" anchor="ctr"/>
                </a:tc>
                <a:tc>
                  <a:txBody>
                    <a:bodyPr/>
                    <a:lstStyle/>
                    <a:p>
                      <a:pPr algn="l"/>
                      <a:endParaRPr lang="en-US" sz="1000">
                        <a:effectLst/>
                      </a:endParaRPr>
                    </a:p>
                  </a:txBody>
                  <a:tcPr marL="47625" marR="47625" marT="47625" marB="47625" anchor="ctr"/>
                </a:tc>
                <a:tc>
                  <a:txBody>
                    <a:bodyPr/>
                    <a:lstStyle/>
                    <a:p>
                      <a:pPr algn="l"/>
                      <a:r>
                        <a:rPr lang="en-US" sz="1000">
                          <a:effectLst/>
                        </a:rPr>
                        <a:t>tutorial:F344N</a:t>
                      </a:r>
                    </a:p>
                  </a:txBody>
                  <a:tcPr marL="47625" marR="47625" marT="47625" marB="47625" anchor="ctr"/>
                </a:tc>
                <a:tc>
                  <a:txBody>
                    <a:bodyPr/>
                    <a:lstStyle/>
                    <a:p>
                      <a:pPr algn="l"/>
                      <a:r>
                        <a:rPr lang="en-US" sz="1000" dirty="0">
                          <a:effectLst/>
                        </a:rPr>
                        <a:t>Define New</a:t>
                      </a:r>
                    </a:p>
                  </a:txBody>
                  <a:tcPr marL="47625" marR="47625" marT="47625" marB="47625" anchor="ctr"/>
                </a:tc>
                <a:extLst>
                  <a:ext uri="{0D108BD9-81ED-4DB2-BD59-A6C34878D82A}">
                    <a16:rowId xmlns:a16="http://schemas.microsoft.com/office/drawing/2014/main" val="262952044"/>
                  </a:ext>
                </a:extLst>
              </a:tr>
              <a:tr h="261816">
                <a:tc>
                  <a:txBody>
                    <a:bodyPr/>
                    <a:lstStyle/>
                    <a:p>
                      <a:pPr algn="l"/>
                      <a:r>
                        <a:rPr lang="en-US" sz="1000" dirty="0">
                          <a:effectLst/>
                        </a:rPr>
                        <a:t>B6C3F1</a:t>
                      </a:r>
                    </a:p>
                  </a:txBody>
                  <a:tcPr marL="47625" marR="47625" marT="47625" marB="47625" anchor="ctr"/>
                </a:tc>
                <a:tc>
                  <a:txBody>
                    <a:bodyPr/>
                    <a:lstStyle/>
                    <a:p>
                      <a:pPr algn="l"/>
                      <a:endParaRPr lang="en-US" sz="1000">
                        <a:effectLst/>
                      </a:endParaRPr>
                    </a:p>
                  </a:txBody>
                  <a:tcPr marL="47625" marR="47625" marT="47625" marB="47625" anchor="ctr"/>
                </a:tc>
                <a:tc>
                  <a:txBody>
                    <a:bodyPr/>
                    <a:lstStyle/>
                    <a:p>
                      <a:pPr algn="l"/>
                      <a:endParaRPr lang="en-US" sz="1000">
                        <a:effectLst/>
                      </a:endParaRPr>
                    </a:p>
                  </a:txBody>
                  <a:tcPr marL="47625" marR="47625" marT="47625" marB="47625" anchor="ctr"/>
                </a:tc>
                <a:tc>
                  <a:txBody>
                    <a:bodyPr/>
                    <a:lstStyle/>
                    <a:p>
                      <a:pPr algn="l"/>
                      <a:r>
                        <a:rPr lang="en-US" sz="1000">
                          <a:effectLst/>
                        </a:rPr>
                        <a:t>tutorial:B6C3F1</a:t>
                      </a:r>
                    </a:p>
                  </a:txBody>
                  <a:tcPr marL="47625" marR="47625" marT="47625" marB="47625" anchor="ctr"/>
                </a:tc>
                <a:tc>
                  <a:txBody>
                    <a:bodyPr/>
                    <a:lstStyle/>
                    <a:p>
                      <a:pPr algn="l"/>
                      <a:r>
                        <a:rPr lang="en-US" sz="1000" dirty="0">
                          <a:effectLst/>
                        </a:rPr>
                        <a:t>Define New</a:t>
                      </a:r>
                    </a:p>
                  </a:txBody>
                  <a:tcPr marL="47625" marR="47625" marT="47625" marB="47625" anchor="ctr"/>
                </a:tc>
                <a:extLst>
                  <a:ext uri="{0D108BD9-81ED-4DB2-BD59-A6C34878D82A}">
                    <a16:rowId xmlns:a16="http://schemas.microsoft.com/office/drawing/2014/main" val="1089381921"/>
                  </a:ext>
                </a:extLst>
              </a:tr>
              <a:tr h="325477">
                <a:tc>
                  <a:txBody>
                    <a:bodyPr/>
                    <a:lstStyle/>
                    <a:p>
                      <a:pPr algn="l"/>
                      <a:r>
                        <a:rPr lang="en-US" sz="1000" dirty="0">
                          <a:effectLst/>
                        </a:rPr>
                        <a:t>FEMALE</a:t>
                      </a:r>
                    </a:p>
                  </a:txBody>
                  <a:tcPr marL="47625" marR="47625" marT="47625" marB="47625" anchor="ctr"/>
                </a:tc>
                <a:tc>
                  <a:txBody>
                    <a:bodyPr/>
                    <a:lstStyle/>
                    <a:p>
                      <a:pPr algn="l"/>
                      <a:r>
                        <a:rPr lang="en-US" sz="1000">
                          <a:effectLst/>
                        </a:rPr>
                        <a:t>female</a:t>
                      </a:r>
                    </a:p>
                  </a:txBody>
                  <a:tcPr marL="47625" marR="47625" marT="47625" marB="47625" anchor="ctr"/>
                </a:tc>
                <a:tc>
                  <a:txBody>
                    <a:bodyPr/>
                    <a:lstStyle/>
                    <a:p>
                      <a:pPr algn="l"/>
                      <a:r>
                        <a:rPr lang="en-US" sz="1000">
                          <a:effectLst/>
                        </a:rPr>
                        <a:t>http://purl.obolibrary.org/obo/PATO_0000383</a:t>
                      </a:r>
                    </a:p>
                  </a:txBody>
                  <a:tcPr marL="47625" marR="47625" marT="47625" marB="47625" anchor="ctr"/>
                </a:tc>
                <a:tc>
                  <a:txBody>
                    <a:bodyPr/>
                    <a:lstStyle/>
                    <a:p>
                      <a:pPr algn="l"/>
                      <a:r>
                        <a:rPr lang="en-US" sz="1000">
                          <a:effectLst/>
                        </a:rPr>
                        <a:t>obo:PATO_0000383</a:t>
                      </a:r>
                    </a:p>
                  </a:txBody>
                  <a:tcPr marL="47625" marR="47625" marT="47625" marB="47625" anchor="ctr"/>
                </a:tc>
                <a:tc>
                  <a:txBody>
                    <a:bodyPr/>
                    <a:lstStyle/>
                    <a:p>
                      <a:pPr algn="l"/>
                      <a:r>
                        <a:rPr lang="en-US" sz="1000" dirty="0">
                          <a:effectLst/>
                        </a:rPr>
                        <a:t>MIREOT</a:t>
                      </a:r>
                    </a:p>
                  </a:txBody>
                  <a:tcPr marL="47625" marR="47625" marT="47625" marB="47625" anchor="ctr"/>
                </a:tc>
                <a:extLst>
                  <a:ext uri="{0D108BD9-81ED-4DB2-BD59-A6C34878D82A}">
                    <a16:rowId xmlns:a16="http://schemas.microsoft.com/office/drawing/2014/main" val="659326165"/>
                  </a:ext>
                </a:extLst>
              </a:tr>
              <a:tr h="325477">
                <a:tc>
                  <a:txBody>
                    <a:bodyPr/>
                    <a:lstStyle/>
                    <a:p>
                      <a:pPr algn="l"/>
                      <a:r>
                        <a:rPr lang="en-US" sz="1000" dirty="0">
                          <a:effectLst/>
                        </a:rPr>
                        <a:t>MALE</a:t>
                      </a:r>
                    </a:p>
                  </a:txBody>
                  <a:tcPr marL="47625" marR="47625" marT="47625" marB="47625" anchor="ctr"/>
                </a:tc>
                <a:tc>
                  <a:txBody>
                    <a:bodyPr/>
                    <a:lstStyle/>
                    <a:p>
                      <a:pPr algn="l"/>
                      <a:r>
                        <a:rPr lang="en-US" sz="1000">
                          <a:effectLst/>
                        </a:rPr>
                        <a:t>male</a:t>
                      </a:r>
                    </a:p>
                  </a:txBody>
                  <a:tcPr marL="47625" marR="47625" marT="47625" marB="47625" anchor="ctr"/>
                </a:tc>
                <a:tc>
                  <a:txBody>
                    <a:bodyPr/>
                    <a:lstStyle/>
                    <a:p>
                      <a:pPr algn="l"/>
                      <a:r>
                        <a:rPr lang="en-US" sz="1000">
                          <a:effectLst/>
                        </a:rPr>
                        <a:t>http://purl.obolibrary.org/obo/PATO_0000384</a:t>
                      </a:r>
                    </a:p>
                  </a:txBody>
                  <a:tcPr marL="47625" marR="47625" marT="47625" marB="47625" anchor="ctr"/>
                </a:tc>
                <a:tc>
                  <a:txBody>
                    <a:bodyPr/>
                    <a:lstStyle/>
                    <a:p>
                      <a:pPr algn="l"/>
                      <a:r>
                        <a:rPr lang="en-US" sz="1000">
                          <a:effectLst/>
                        </a:rPr>
                        <a:t>obo:PATO_0000384</a:t>
                      </a:r>
                    </a:p>
                  </a:txBody>
                  <a:tcPr marL="47625" marR="47625" marT="47625" marB="47625" anchor="ctr"/>
                </a:tc>
                <a:tc>
                  <a:txBody>
                    <a:bodyPr/>
                    <a:lstStyle/>
                    <a:p>
                      <a:pPr algn="l"/>
                      <a:r>
                        <a:rPr lang="en-US" sz="1000" dirty="0">
                          <a:effectLst/>
                        </a:rPr>
                        <a:t>MIREOT</a:t>
                      </a:r>
                    </a:p>
                  </a:txBody>
                  <a:tcPr marL="47625" marR="47625" marT="47625" marB="47625" anchor="ctr"/>
                </a:tc>
                <a:extLst>
                  <a:ext uri="{0D108BD9-81ED-4DB2-BD59-A6C34878D82A}">
                    <a16:rowId xmlns:a16="http://schemas.microsoft.com/office/drawing/2014/main" val="1049288794"/>
                  </a:ext>
                </a:extLst>
              </a:tr>
              <a:tr h="325477">
                <a:tc>
                  <a:txBody>
                    <a:bodyPr/>
                    <a:lstStyle/>
                    <a:p>
                      <a:pPr algn="l"/>
                      <a:r>
                        <a:rPr lang="en-US" sz="1000" dirty="0">
                          <a:effectLst/>
                        </a:rPr>
                        <a:t>HISTOPATHOLOGY</a:t>
                      </a:r>
                    </a:p>
                  </a:txBody>
                  <a:tcPr marL="47625" marR="47625" marT="47625" marB="47625" anchor="ctr"/>
                </a:tc>
                <a:tc>
                  <a:txBody>
                    <a:bodyPr/>
                    <a:lstStyle/>
                    <a:p>
                      <a:pPr algn="l"/>
                      <a:r>
                        <a:rPr lang="en-US" sz="1000">
                          <a:effectLst/>
                        </a:rPr>
                        <a:t>histology</a:t>
                      </a:r>
                    </a:p>
                  </a:txBody>
                  <a:tcPr marL="47625" marR="47625" marT="47625" marB="47625" anchor="ctr"/>
                </a:tc>
                <a:tc>
                  <a:txBody>
                    <a:bodyPr/>
                    <a:lstStyle/>
                    <a:p>
                      <a:pPr algn="l"/>
                      <a:r>
                        <a:rPr lang="en-US" sz="1000">
                          <a:effectLst/>
                        </a:rPr>
                        <a:t>http://purl.obolibrary.org/obo/OBI_0600020</a:t>
                      </a:r>
                    </a:p>
                  </a:txBody>
                  <a:tcPr marL="47625" marR="47625" marT="47625" marB="47625" anchor="ctr"/>
                </a:tc>
                <a:tc>
                  <a:txBody>
                    <a:bodyPr/>
                    <a:lstStyle/>
                    <a:p>
                      <a:pPr algn="l"/>
                      <a:r>
                        <a:rPr lang="en-US" sz="1000">
                          <a:effectLst/>
                        </a:rPr>
                        <a:t>obo:OBI_0600020</a:t>
                      </a:r>
                    </a:p>
                  </a:txBody>
                  <a:tcPr marL="47625" marR="47625" marT="47625" marB="47625" anchor="ctr"/>
                </a:tc>
                <a:tc>
                  <a:txBody>
                    <a:bodyPr/>
                    <a:lstStyle/>
                    <a:p>
                      <a:pPr algn="l"/>
                      <a:r>
                        <a:rPr lang="en-US" sz="1000" dirty="0">
                          <a:effectLst/>
                        </a:rPr>
                        <a:t>MIREOT</a:t>
                      </a:r>
                    </a:p>
                  </a:txBody>
                  <a:tcPr marL="47625" marR="47625" marT="47625" marB="47625" anchor="ctr"/>
                </a:tc>
                <a:extLst>
                  <a:ext uri="{0D108BD9-81ED-4DB2-BD59-A6C34878D82A}">
                    <a16:rowId xmlns:a16="http://schemas.microsoft.com/office/drawing/2014/main" val="2582493561"/>
                  </a:ext>
                </a:extLst>
              </a:tr>
              <a:tr h="454591">
                <a:tc>
                  <a:txBody>
                    <a:bodyPr/>
                    <a:lstStyle/>
                    <a:p>
                      <a:pPr algn="l"/>
                      <a:r>
                        <a:rPr lang="en-US" sz="1000" dirty="0">
                          <a:effectLst/>
                        </a:rPr>
                        <a:t>LUNG</a:t>
                      </a:r>
                    </a:p>
                  </a:txBody>
                  <a:tcPr marL="47625" marR="47625" marT="47625" marB="47625" anchor="ctr"/>
                </a:tc>
                <a:tc>
                  <a:txBody>
                    <a:bodyPr/>
                    <a:lstStyle/>
                    <a:p>
                      <a:pPr algn="l"/>
                      <a:r>
                        <a:rPr lang="en-US" sz="1000">
                          <a:effectLst/>
                        </a:rPr>
                        <a:t>lung</a:t>
                      </a:r>
                    </a:p>
                  </a:txBody>
                  <a:tcPr marL="47625" marR="47625" marT="47625" marB="47625" anchor="ctr"/>
                </a:tc>
                <a:tc>
                  <a:txBody>
                    <a:bodyPr/>
                    <a:lstStyle/>
                    <a:p>
                      <a:pPr algn="l"/>
                      <a:r>
                        <a:rPr lang="en-US" sz="1000">
                          <a:effectLst/>
                        </a:rPr>
                        <a:t>http://purl.obolibrary.org/obo/UBERON_0002048</a:t>
                      </a:r>
                    </a:p>
                  </a:txBody>
                  <a:tcPr marL="47625" marR="47625" marT="47625" marB="47625" anchor="ctr"/>
                </a:tc>
                <a:tc>
                  <a:txBody>
                    <a:bodyPr/>
                    <a:lstStyle/>
                    <a:p>
                      <a:pPr algn="l"/>
                      <a:r>
                        <a:rPr lang="en-US" sz="1000">
                          <a:effectLst/>
                        </a:rPr>
                        <a:t>obo:UBERON_0002048</a:t>
                      </a:r>
                    </a:p>
                  </a:txBody>
                  <a:tcPr marL="47625" marR="47625" marT="47625" marB="47625" anchor="ctr"/>
                </a:tc>
                <a:tc>
                  <a:txBody>
                    <a:bodyPr/>
                    <a:lstStyle/>
                    <a:p>
                      <a:pPr algn="l"/>
                      <a:r>
                        <a:rPr lang="en-US" sz="1000" dirty="0">
                          <a:effectLst/>
                        </a:rPr>
                        <a:t>EXTRACT</a:t>
                      </a:r>
                    </a:p>
                  </a:txBody>
                  <a:tcPr marL="47625" marR="47625" marT="47625" marB="47625" anchor="ctr"/>
                </a:tc>
                <a:extLst>
                  <a:ext uri="{0D108BD9-81ED-4DB2-BD59-A6C34878D82A}">
                    <a16:rowId xmlns:a16="http://schemas.microsoft.com/office/drawing/2014/main" val="398443390"/>
                  </a:ext>
                </a:extLst>
              </a:tr>
              <a:tr h="454591">
                <a:tc>
                  <a:txBody>
                    <a:bodyPr/>
                    <a:lstStyle/>
                    <a:p>
                      <a:pPr algn="l"/>
                      <a:r>
                        <a:rPr lang="en-US" sz="1000" dirty="0">
                          <a:effectLst/>
                        </a:rPr>
                        <a:t>NOSE</a:t>
                      </a:r>
                    </a:p>
                  </a:txBody>
                  <a:tcPr marL="47625" marR="47625" marT="47625" marB="47625" anchor="ctr"/>
                </a:tc>
                <a:tc>
                  <a:txBody>
                    <a:bodyPr/>
                    <a:lstStyle/>
                    <a:p>
                      <a:pPr algn="l"/>
                      <a:r>
                        <a:rPr lang="en-US" sz="1000">
                          <a:effectLst/>
                        </a:rPr>
                        <a:t>external nose</a:t>
                      </a:r>
                    </a:p>
                  </a:txBody>
                  <a:tcPr marL="47625" marR="47625" marT="47625" marB="47625" anchor="ctr"/>
                </a:tc>
                <a:tc>
                  <a:txBody>
                    <a:bodyPr/>
                    <a:lstStyle/>
                    <a:p>
                      <a:pPr algn="l"/>
                      <a:r>
                        <a:rPr lang="en-US" sz="1000">
                          <a:effectLst/>
                        </a:rPr>
                        <a:t>http://purl.obolibrary.org/obo/UBERON_0007827</a:t>
                      </a:r>
                    </a:p>
                  </a:txBody>
                  <a:tcPr marL="47625" marR="47625" marT="47625" marB="47625" anchor="ctr"/>
                </a:tc>
                <a:tc>
                  <a:txBody>
                    <a:bodyPr/>
                    <a:lstStyle/>
                    <a:p>
                      <a:pPr algn="l"/>
                      <a:r>
                        <a:rPr lang="en-US" sz="1000">
                          <a:effectLst/>
                        </a:rPr>
                        <a:t>obo:UBERON_0007827</a:t>
                      </a:r>
                    </a:p>
                  </a:txBody>
                  <a:tcPr marL="47625" marR="47625" marT="47625" marB="47625" anchor="ctr"/>
                </a:tc>
                <a:tc>
                  <a:txBody>
                    <a:bodyPr/>
                    <a:lstStyle/>
                    <a:p>
                      <a:pPr algn="l"/>
                      <a:r>
                        <a:rPr lang="en-US" sz="1000" dirty="0">
                          <a:effectLst/>
                        </a:rPr>
                        <a:t>EXTRACT</a:t>
                      </a:r>
                    </a:p>
                  </a:txBody>
                  <a:tcPr marL="47625" marR="47625" marT="47625" marB="47625" anchor="ctr"/>
                </a:tc>
                <a:extLst>
                  <a:ext uri="{0D108BD9-81ED-4DB2-BD59-A6C34878D82A}">
                    <a16:rowId xmlns:a16="http://schemas.microsoft.com/office/drawing/2014/main" val="232755598"/>
                  </a:ext>
                </a:extLst>
              </a:tr>
              <a:tr h="454591">
                <a:tc>
                  <a:txBody>
                    <a:bodyPr/>
                    <a:lstStyle/>
                    <a:p>
                      <a:pPr algn="l"/>
                      <a:r>
                        <a:rPr lang="en-US" sz="1000" dirty="0">
                          <a:effectLst/>
                        </a:rPr>
                        <a:t>ADRENAL CORTEX</a:t>
                      </a:r>
                    </a:p>
                  </a:txBody>
                  <a:tcPr marL="47625" marR="47625" marT="47625" marB="47625" anchor="ctr"/>
                </a:tc>
                <a:tc>
                  <a:txBody>
                    <a:bodyPr/>
                    <a:lstStyle/>
                    <a:p>
                      <a:pPr algn="l"/>
                      <a:r>
                        <a:rPr lang="en-US" sz="1000">
                          <a:effectLst/>
                        </a:rPr>
                        <a:t>adrenal cortex</a:t>
                      </a:r>
                    </a:p>
                  </a:txBody>
                  <a:tcPr marL="47625" marR="47625" marT="47625" marB="47625" anchor="ctr"/>
                </a:tc>
                <a:tc>
                  <a:txBody>
                    <a:bodyPr/>
                    <a:lstStyle/>
                    <a:p>
                      <a:pPr algn="l"/>
                      <a:r>
                        <a:rPr lang="en-US" sz="1000">
                          <a:effectLst/>
                        </a:rPr>
                        <a:t>http://purl.obolibrary.org/obo/UBERON_0001235</a:t>
                      </a:r>
                    </a:p>
                  </a:txBody>
                  <a:tcPr marL="47625" marR="47625" marT="47625" marB="47625" anchor="ctr"/>
                </a:tc>
                <a:tc>
                  <a:txBody>
                    <a:bodyPr/>
                    <a:lstStyle/>
                    <a:p>
                      <a:pPr algn="l"/>
                      <a:r>
                        <a:rPr lang="en-US" sz="1000">
                          <a:effectLst/>
                        </a:rPr>
                        <a:t>obo:UBERON_0001235</a:t>
                      </a:r>
                    </a:p>
                  </a:txBody>
                  <a:tcPr marL="47625" marR="47625" marT="47625" marB="47625" anchor="ctr"/>
                </a:tc>
                <a:tc>
                  <a:txBody>
                    <a:bodyPr/>
                    <a:lstStyle/>
                    <a:p>
                      <a:pPr algn="l"/>
                      <a:r>
                        <a:rPr lang="en-US" sz="1000" dirty="0">
                          <a:effectLst/>
                        </a:rPr>
                        <a:t>EXTRACT</a:t>
                      </a:r>
                    </a:p>
                  </a:txBody>
                  <a:tcPr marL="47625" marR="47625" marT="47625" marB="47625" anchor="ctr"/>
                </a:tc>
                <a:extLst>
                  <a:ext uri="{0D108BD9-81ED-4DB2-BD59-A6C34878D82A}">
                    <a16:rowId xmlns:a16="http://schemas.microsoft.com/office/drawing/2014/main" val="1743715010"/>
                  </a:ext>
                </a:extLst>
              </a:tr>
              <a:tr h="325477">
                <a:tc>
                  <a:txBody>
                    <a:bodyPr/>
                    <a:lstStyle/>
                    <a:p>
                      <a:pPr algn="l"/>
                      <a:r>
                        <a:rPr lang="en-US" sz="1000" dirty="0">
                          <a:effectLst/>
                        </a:rPr>
                        <a:t>ADENOCARCINOMA</a:t>
                      </a:r>
                    </a:p>
                  </a:txBody>
                  <a:tcPr marL="47625" marR="47625" marT="47625" marB="47625" anchor="ctr"/>
                </a:tc>
                <a:tc>
                  <a:txBody>
                    <a:bodyPr/>
                    <a:lstStyle/>
                    <a:p>
                      <a:pPr algn="l"/>
                      <a:r>
                        <a:rPr lang="en-US" sz="1000">
                          <a:effectLst/>
                        </a:rPr>
                        <a:t>adenocarcinoma</a:t>
                      </a:r>
                    </a:p>
                  </a:txBody>
                  <a:tcPr marL="47625" marR="47625" marT="47625" marB="47625" anchor="ctr"/>
                </a:tc>
                <a:tc>
                  <a:txBody>
                    <a:bodyPr/>
                    <a:lstStyle/>
                    <a:p>
                      <a:pPr algn="l"/>
                      <a:r>
                        <a:rPr lang="en-US" sz="1000">
                          <a:effectLst/>
                        </a:rPr>
                        <a:t>http://purl.obolibrary.org/obo/MPATH_268</a:t>
                      </a:r>
                    </a:p>
                  </a:txBody>
                  <a:tcPr marL="47625" marR="47625" marT="47625" marB="47625" anchor="ctr"/>
                </a:tc>
                <a:tc>
                  <a:txBody>
                    <a:bodyPr/>
                    <a:lstStyle/>
                    <a:p>
                      <a:pPr algn="l"/>
                      <a:r>
                        <a:rPr lang="en-US" sz="1000">
                          <a:effectLst/>
                        </a:rPr>
                        <a:t>obo:MPATH_268</a:t>
                      </a:r>
                    </a:p>
                  </a:txBody>
                  <a:tcPr marL="47625" marR="47625" marT="47625" marB="47625" anchor="ctr"/>
                </a:tc>
                <a:tc>
                  <a:txBody>
                    <a:bodyPr/>
                    <a:lstStyle/>
                    <a:p>
                      <a:pPr algn="l"/>
                      <a:r>
                        <a:rPr lang="en-US" sz="1000" dirty="0">
                          <a:effectLst/>
                        </a:rPr>
                        <a:t>MIREOT</a:t>
                      </a:r>
                    </a:p>
                  </a:txBody>
                  <a:tcPr marL="47625" marR="47625" marT="47625" marB="47625" anchor="ctr"/>
                </a:tc>
                <a:extLst>
                  <a:ext uri="{0D108BD9-81ED-4DB2-BD59-A6C34878D82A}">
                    <a16:rowId xmlns:a16="http://schemas.microsoft.com/office/drawing/2014/main" val="3894495530"/>
                  </a:ext>
                </a:extLst>
              </a:tr>
              <a:tr h="325477">
                <a:tc>
                  <a:txBody>
                    <a:bodyPr/>
                    <a:lstStyle/>
                    <a:p>
                      <a:pPr algn="l"/>
                      <a:r>
                        <a:rPr lang="en-US" sz="1000" dirty="0">
                          <a:effectLst/>
                        </a:rPr>
                        <a:t>INFLAMMATION</a:t>
                      </a:r>
                    </a:p>
                  </a:txBody>
                  <a:tcPr marL="47625" marR="47625" marT="47625" marB="47625" anchor="ctr"/>
                </a:tc>
                <a:tc>
                  <a:txBody>
                    <a:bodyPr/>
                    <a:lstStyle/>
                    <a:p>
                      <a:pPr algn="l"/>
                      <a:r>
                        <a:rPr lang="en-US" sz="1000">
                          <a:effectLst/>
                        </a:rPr>
                        <a:t>inflammation</a:t>
                      </a:r>
                    </a:p>
                  </a:txBody>
                  <a:tcPr marL="47625" marR="47625" marT="47625" marB="47625" anchor="ctr"/>
                </a:tc>
                <a:tc>
                  <a:txBody>
                    <a:bodyPr/>
                    <a:lstStyle/>
                    <a:p>
                      <a:pPr algn="l"/>
                      <a:r>
                        <a:rPr lang="en-US" sz="1000">
                          <a:effectLst/>
                        </a:rPr>
                        <a:t>http://purl.obolibrary.org/obo/MPATH_212</a:t>
                      </a:r>
                    </a:p>
                  </a:txBody>
                  <a:tcPr marL="47625" marR="47625" marT="47625" marB="47625" anchor="ctr"/>
                </a:tc>
                <a:tc>
                  <a:txBody>
                    <a:bodyPr/>
                    <a:lstStyle/>
                    <a:p>
                      <a:pPr algn="l"/>
                      <a:r>
                        <a:rPr lang="en-US" sz="1000">
                          <a:effectLst/>
                        </a:rPr>
                        <a:t>obo:MPATH_212</a:t>
                      </a:r>
                    </a:p>
                  </a:txBody>
                  <a:tcPr marL="47625" marR="47625" marT="47625" marB="47625" anchor="ctr"/>
                </a:tc>
                <a:tc>
                  <a:txBody>
                    <a:bodyPr/>
                    <a:lstStyle/>
                    <a:p>
                      <a:pPr algn="l"/>
                      <a:r>
                        <a:rPr lang="en-US" sz="1000" dirty="0">
                          <a:effectLst/>
                        </a:rPr>
                        <a:t>MIREOT</a:t>
                      </a:r>
                    </a:p>
                  </a:txBody>
                  <a:tcPr marL="47625" marR="47625" marT="47625" marB="47625" anchor="ctr"/>
                </a:tc>
                <a:extLst>
                  <a:ext uri="{0D108BD9-81ED-4DB2-BD59-A6C34878D82A}">
                    <a16:rowId xmlns:a16="http://schemas.microsoft.com/office/drawing/2014/main" val="3463465342"/>
                  </a:ext>
                </a:extLst>
              </a:tr>
              <a:tr h="325477">
                <a:tc>
                  <a:txBody>
                    <a:bodyPr/>
                    <a:lstStyle/>
                    <a:p>
                      <a:pPr algn="l"/>
                      <a:r>
                        <a:rPr lang="en-US" sz="1000" dirty="0">
                          <a:effectLst/>
                        </a:rPr>
                        <a:t>NECROSIS</a:t>
                      </a:r>
                    </a:p>
                  </a:txBody>
                  <a:tcPr marL="47625" marR="47625" marT="47625" marB="47625" anchor="ctr"/>
                </a:tc>
                <a:tc>
                  <a:txBody>
                    <a:bodyPr/>
                    <a:lstStyle/>
                    <a:p>
                      <a:pPr algn="l"/>
                      <a:r>
                        <a:rPr lang="en-US" sz="1000">
                          <a:effectLst/>
                        </a:rPr>
                        <a:t>necrosis</a:t>
                      </a:r>
                    </a:p>
                  </a:txBody>
                  <a:tcPr marL="47625" marR="47625" marT="47625" marB="47625" anchor="ctr"/>
                </a:tc>
                <a:tc>
                  <a:txBody>
                    <a:bodyPr/>
                    <a:lstStyle/>
                    <a:p>
                      <a:pPr algn="l"/>
                      <a:r>
                        <a:rPr lang="en-US" sz="1000">
                          <a:effectLst/>
                        </a:rPr>
                        <a:t>http://purl.obolibrary.org/obo/MPATH_4</a:t>
                      </a:r>
                    </a:p>
                  </a:txBody>
                  <a:tcPr marL="47625" marR="47625" marT="47625" marB="47625" anchor="ctr"/>
                </a:tc>
                <a:tc>
                  <a:txBody>
                    <a:bodyPr/>
                    <a:lstStyle/>
                    <a:p>
                      <a:pPr algn="l"/>
                      <a:r>
                        <a:rPr lang="en-US" sz="1000">
                          <a:effectLst/>
                        </a:rPr>
                        <a:t>obo:MPATH_4</a:t>
                      </a:r>
                    </a:p>
                  </a:txBody>
                  <a:tcPr marL="47625" marR="47625" marT="47625" marB="47625" anchor="ctr"/>
                </a:tc>
                <a:tc>
                  <a:txBody>
                    <a:bodyPr/>
                    <a:lstStyle/>
                    <a:p>
                      <a:pPr algn="l"/>
                      <a:r>
                        <a:rPr lang="en-US" sz="1000" dirty="0">
                          <a:effectLst/>
                        </a:rPr>
                        <a:t>MIREOT</a:t>
                      </a:r>
                    </a:p>
                  </a:txBody>
                  <a:tcPr marL="47625" marR="47625" marT="47625" marB="47625" anchor="ctr"/>
                </a:tc>
                <a:extLst>
                  <a:ext uri="{0D108BD9-81ED-4DB2-BD59-A6C34878D82A}">
                    <a16:rowId xmlns:a16="http://schemas.microsoft.com/office/drawing/2014/main" val="1429300747"/>
                  </a:ext>
                </a:extLst>
              </a:tr>
              <a:tr h="325477">
                <a:tc>
                  <a:txBody>
                    <a:bodyPr/>
                    <a:lstStyle/>
                    <a:p>
                      <a:pPr algn="l"/>
                      <a:r>
                        <a:rPr lang="en-US" sz="1000" dirty="0">
                          <a:effectLst/>
                        </a:rPr>
                        <a:t>SEVERE</a:t>
                      </a:r>
                    </a:p>
                  </a:txBody>
                  <a:tcPr marL="47625" marR="47625" marT="47625" marB="47625" anchor="ctr"/>
                </a:tc>
                <a:tc>
                  <a:txBody>
                    <a:bodyPr/>
                    <a:lstStyle/>
                    <a:p>
                      <a:pPr algn="l"/>
                      <a:r>
                        <a:rPr lang="en-US" sz="1000">
                          <a:effectLst/>
                        </a:rPr>
                        <a:t>severe intensity</a:t>
                      </a:r>
                    </a:p>
                  </a:txBody>
                  <a:tcPr marL="47625" marR="47625" marT="47625" marB="47625" anchor="ctr"/>
                </a:tc>
                <a:tc>
                  <a:txBody>
                    <a:bodyPr/>
                    <a:lstStyle/>
                    <a:p>
                      <a:pPr algn="l"/>
                      <a:r>
                        <a:rPr lang="en-US" sz="1000">
                          <a:effectLst/>
                        </a:rPr>
                        <a:t>http://purl.obolibrary.org/obo/PATO_0000396</a:t>
                      </a:r>
                    </a:p>
                  </a:txBody>
                  <a:tcPr marL="47625" marR="47625" marT="47625" marB="47625" anchor="ctr"/>
                </a:tc>
                <a:tc>
                  <a:txBody>
                    <a:bodyPr/>
                    <a:lstStyle/>
                    <a:p>
                      <a:pPr algn="l"/>
                      <a:r>
                        <a:rPr lang="en-US" sz="1000">
                          <a:effectLst/>
                        </a:rPr>
                        <a:t>obo:PATO_0000396</a:t>
                      </a:r>
                    </a:p>
                  </a:txBody>
                  <a:tcPr marL="47625" marR="47625" marT="47625" marB="47625" anchor="ctr"/>
                </a:tc>
                <a:tc>
                  <a:txBody>
                    <a:bodyPr/>
                    <a:lstStyle/>
                    <a:p>
                      <a:pPr algn="l"/>
                      <a:r>
                        <a:rPr lang="en-US" sz="1000" dirty="0">
                          <a:effectLst/>
                        </a:rPr>
                        <a:t>MIREOT</a:t>
                      </a:r>
                    </a:p>
                  </a:txBody>
                  <a:tcPr marL="47625" marR="47625" marT="47625" marB="47625" anchor="ctr"/>
                </a:tc>
                <a:extLst>
                  <a:ext uri="{0D108BD9-81ED-4DB2-BD59-A6C34878D82A}">
                    <a16:rowId xmlns:a16="http://schemas.microsoft.com/office/drawing/2014/main" val="2581952335"/>
                  </a:ext>
                </a:extLst>
              </a:tr>
              <a:tr h="325477">
                <a:tc>
                  <a:txBody>
                    <a:bodyPr/>
                    <a:lstStyle/>
                    <a:p>
                      <a:pPr algn="l"/>
                      <a:r>
                        <a:rPr lang="en-US" sz="1000" dirty="0">
                          <a:effectLst/>
                        </a:rPr>
                        <a:t>MILD</a:t>
                      </a:r>
                    </a:p>
                  </a:txBody>
                  <a:tcPr marL="47625" marR="47625" marT="47625" marB="47625" anchor="ctr"/>
                </a:tc>
                <a:tc>
                  <a:txBody>
                    <a:bodyPr/>
                    <a:lstStyle/>
                    <a:p>
                      <a:pPr algn="l"/>
                      <a:r>
                        <a:rPr lang="en-US" sz="1000">
                          <a:effectLst/>
                        </a:rPr>
                        <a:t>mild intensity</a:t>
                      </a:r>
                    </a:p>
                  </a:txBody>
                  <a:tcPr marL="47625" marR="47625" marT="47625" marB="47625" anchor="ctr"/>
                </a:tc>
                <a:tc>
                  <a:txBody>
                    <a:bodyPr/>
                    <a:lstStyle/>
                    <a:p>
                      <a:pPr algn="l"/>
                      <a:r>
                        <a:rPr lang="en-US" sz="1000">
                          <a:effectLst/>
                        </a:rPr>
                        <a:t>http://purl.obolibrary.org/obo/PATO_0000394</a:t>
                      </a:r>
                    </a:p>
                  </a:txBody>
                  <a:tcPr marL="47625" marR="47625" marT="47625" marB="47625" anchor="ctr"/>
                </a:tc>
                <a:tc>
                  <a:txBody>
                    <a:bodyPr/>
                    <a:lstStyle/>
                    <a:p>
                      <a:pPr algn="l"/>
                      <a:r>
                        <a:rPr lang="en-US" sz="1000">
                          <a:effectLst/>
                        </a:rPr>
                        <a:t>obo:PATO_0000394</a:t>
                      </a:r>
                    </a:p>
                  </a:txBody>
                  <a:tcPr marL="47625" marR="47625" marT="47625" marB="47625" anchor="ctr"/>
                </a:tc>
                <a:tc>
                  <a:txBody>
                    <a:bodyPr/>
                    <a:lstStyle/>
                    <a:p>
                      <a:pPr algn="l"/>
                      <a:r>
                        <a:rPr lang="en-US" sz="1000" dirty="0">
                          <a:effectLst/>
                        </a:rPr>
                        <a:t>MIREOT</a:t>
                      </a:r>
                    </a:p>
                  </a:txBody>
                  <a:tcPr marL="47625" marR="47625" marT="47625" marB="47625" anchor="ctr"/>
                </a:tc>
                <a:extLst>
                  <a:ext uri="{0D108BD9-81ED-4DB2-BD59-A6C34878D82A}">
                    <a16:rowId xmlns:a16="http://schemas.microsoft.com/office/drawing/2014/main" val="2020825255"/>
                  </a:ext>
                </a:extLst>
              </a:tr>
              <a:tr h="325477">
                <a:tc>
                  <a:txBody>
                    <a:bodyPr/>
                    <a:lstStyle/>
                    <a:p>
                      <a:pPr algn="l"/>
                      <a:r>
                        <a:rPr lang="en-US" sz="1000" dirty="0">
                          <a:effectLst/>
                        </a:rPr>
                        <a:t>MODERATE</a:t>
                      </a:r>
                    </a:p>
                  </a:txBody>
                  <a:tcPr marL="47625" marR="47625" marT="47625" marB="47625" anchor="ctr"/>
                </a:tc>
                <a:tc>
                  <a:txBody>
                    <a:bodyPr/>
                    <a:lstStyle/>
                    <a:p>
                      <a:pPr algn="l"/>
                      <a:r>
                        <a:rPr lang="en-US" sz="1000">
                          <a:effectLst/>
                        </a:rPr>
                        <a:t>moderate intensity</a:t>
                      </a:r>
                    </a:p>
                  </a:txBody>
                  <a:tcPr marL="47625" marR="47625" marT="47625" marB="47625" anchor="ctr"/>
                </a:tc>
                <a:tc>
                  <a:txBody>
                    <a:bodyPr/>
                    <a:lstStyle/>
                    <a:p>
                      <a:pPr algn="l"/>
                      <a:r>
                        <a:rPr lang="en-US" sz="1000">
                          <a:effectLst/>
                        </a:rPr>
                        <a:t>http://purl.obolibrary.org/obo/PATO_0000395</a:t>
                      </a:r>
                    </a:p>
                  </a:txBody>
                  <a:tcPr marL="47625" marR="47625" marT="47625" marB="47625" anchor="ctr"/>
                </a:tc>
                <a:tc>
                  <a:txBody>
                    <a:bodyPr/>
                    <a:lstStyle/>
                    <a:p>
                      <a:pPr algn="l"/>
                      <a:r>
                        <a:rPr lang="en-US" sz="1000">
                          <a:effectLst/>
                        </a:rPr>
                        <a:t>obo:PATO_0000395</a:t>
                      </a:r>
                    </a:p>
                  </a:txBody>
                  <a:tcPr marL="47625" marR="47625" marT="47625" marB="47625" anchor="ctr"/>
                </a:tc>
                <a:tc>
                  <a:txBody>
                    <a:bodyPr/>
                    <a:lstStyle/>
                    <a:p>
                      <a:pPr algn="l"/>
                      <a:r>
                        <a:rPr lang="en-US" sz="1000" dirty="0">
                          <a:effectLst/>
                        </a:rPr>
                        <a:t>MIREOT</a:t>
                      </a:r>
                    </a:p>
                  </a:txBody>
                  <a:tcPr marL="47625" marR="47625" marT="47625" marB="47625" anchor="ctr"/>
                </a:tc>
                <a:extLst>
                  <a:ext uri="{0D108BD9-81ED-4DB2-BD59-A6C34878D82A}">
                    <a16:rowId xmlns:a16="http://schemas.microsoft.com/office/drawing/2014/main" val="1961674652"/>
                  </a:ext>
                </a:extLst>
              </a:tr>
              <a:tr h="325477">
                <a:tc>
                  <a:txBody>
                    <a:bodyPr/>
                    <a:lstStyle/>
                    <a:p>
                      <a:pPr algn="l"/>
                      <a:r>
                        <a:rPr lang="en-US" sz="1000" dirty="0">
                          <a:effectLst/>
                        </a:rPr>
                        <a:t>JAO</a:t>
                      </a:r>
                    </a:p>
                  </a:txBody>
                  <a:tcPr marL="47625" marR="47625" marT="47625" marB="47625" anchor="ctr"/>
                </a:tc>
                <a:tc>
                  <a:txBody>
                    <a:bodyPr/>
                    <a:lstStyle/>
                    <a:p>
                      <a:pPr algn="l"/>
                      <a:endParaRPr lang="en-US" sz="1000">
                        <a:effectLst/>
                      </a:endParaRPr>
                    </a:p>
                  </a:txBody>
                  <a:tcPr marL="47625" marR="47625" marT="47625" marB="47625" anchor="ctr"/>
                </a:tc>
                <a:tc>
                  <a:txBody>
                    <a:bodyPr/>
                    <a:lstStyle/>
                    <a:p>
                      <a:pPr algn="l"/>
                      <a:endParaRPr lang="en-US" sz="1000">
                        <a:effectLst/>
                      </a:endParaRPr>
                    </a:p>
                  </a:txBody>
                  <a:tcPr marL="47625" marR="47625" marT="47625" marB="47625" anchor="ctr"/>
                </a:tc>
                <a:tc>
                  <a:txBody>
                    <a:bodyPr/>
                    <a:lstStyle/>
                    <a:p>
                      <a:pPr algn="l"/>
                      <a:r>
                        <a:rPr lang="en-US" sz="1000" dirty="0">
                          <a:effectLst/>
                        </a:rPr>
                        <a:t>http://</a:t>
                      </a:r>
                      <a:r>
                        <a:rPr lang="en-US" sz="1000" dirty="0" err="1">
                          <a:effectLst/>
                        </a:rPr>
                        <a:t>orcid.org</a:t>
                      </a:r>
                      <a:r>
                        <a:rPr lang="en-US" sz="1000" dirty="0">
                          <a:effectLst/>
                        </a:rPr>
                        <a:t>/0000-0001-5139-5557</a:t>
                      </a:r>
                    </a:p>
                  </a:txBody>
                  <a:tcPr marL="47625" marR="47625" marT="47625" marB="47625" anchor="ctr"/>
                </a:tc>
                <a:tc>
                  <a:txBody>
                    <a:bodyPr/>
                    <a:lstStyle/>
                    <a:p>
                      <a:endParaRPr lang="en-US" sz="1000" dirty="0"/>
                    </a:p>
                  </a:txBody>
                  <a:tcPr/>
                </a:tc>
                <a:extLst>
                  <a:ext uri="{0D108BD9-81ED-4DB2-BD59-A6C34878D82A}">
                    <a16:rowId xmlns:a16="http://schemas.microsoft.com/office/drawing/2014/main" val="1019614371"/>
                  </a:ext>
                </a:extLst>
              </a:tr>
            </a:tbl>
          </a:graphicData>
        </a:graphic>
      </p:graphicFrame>
    </p:spTree>
    <p:extLst>
      <p:ext uri="{BB962C8B-B14F-4D97-AF65-F5344CB8AC3E}">
        <p14:creationId xmlns:p14="http://schemas.microsoft.com/office/powerpoint/2010/main" val="183378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CE58EC-C33F-0249-9D85-EB2C2943A7C2}"/>
              </a:ext>
            </a:extLst>
          </p:cNvPr>
          <p:cNvSpPr>
            <a:spLocks noGrp="1"/>
          </p:cNvSpPr>
          <p:nvPr>
            <p:ph type="title"/>
          </p:nvPr>
        </p:nvSpPr>
        <p:spPr/>
        <p:txBody>
          <a:bodyPr/>
          <a:lstStyle/>
          <a:p>
            <a:r>
              <a:rPr lang="en-US" dirty="0"/>
              <a:t>Importing Terms: MIREOT</a:t>
            </a:r>
          </a:p>
        </p:txBody>
      </p:sp>
      <p:sp>
        <p:nvSpPr>
          <p:cNvPr id="6" name="Content Placeholder 5">
            <a:extLst>
              <a:ext uri="{FF2B5EF4-FFF2-40B4-BE49-F238E27FC236}">
                <a16:creationId xmlns:a16="http://schemas.microsoft.com/office/drawing/2014/main" id="{BF2B4972-908C-724E-945E-3BF651E4BCD8}"/>
              </a:ext>
            </a:extLst>
          </p:cNvPr>
          <p:cNvSpPr>
            <a:spLocks noGrp="1"/>
          </p:cNvSpPr>
          <p:nvPr>
            <p:ph idx="1"/>
          </p:nvPr>
        </p:nvSpPr>
        <p:spPr>
          <a:xfrm>
            <a:off x="802922" y="1885144"/>
            <a:ext cx="7604983" cy="4771688"/>
          </a:xfrm>
        </p:spPr>
        <p:txBody>
          <a:bodyPr>
            <a:normAutofit/>
          </a:bodyPr>
          <a:lstStyle/>
          <a:p>
            <a:pPr marL="0" indent="0">
              <a:buNone/>
            </a:pPr>
            <a:r>
              <a:rPr lang="en-US" sz="2000" dirty="0"/>
              <a:t>Minimum Information to Reference an External Ontology Term</a:t>
            </a:r>
          </a:p>
          <a:p>
            <a:r>
              <a:rPr lang="en-US" sz="2000" dirty="0"/>
              <a:t>A technique from the bioinformatics community/OBO for importing single terms</a:t>
            </a:r>
          </a:p>
          <a:p>
            <a:r>
              <a:rPr lang="en-US" sz="2000" dirty="0"/>
              <a:t>You can use it as a verb: "You should MIREOT that term into your ontology"</a:t>
            </a:r>
          </a:p>
          <a:p>
            <a:r>
              <a:rPr lang="en-US" sz="2000" dirty="0"/>
              <a:t>Don't have to include parent terms or logical definition</a:t>
            </a:r>
          </a:p>
          <a:p>
            <a:pPr lvl="1"/>
            <a:r>
              <a:rPr lang="en-US" sz="2000" dirty="0"/>
              <a:t>Be sure everything you say about your term is still true</a:t>
            </a:r>
          </a:p>
        </p:txBody>
      </p:sp>
    </p:spTree>
    <p:extLst>
      <p:ext uri="{BB962C8B-B14F-4D97-AF65-F5344CB8AC3E}">
        <p14:creationId xmlns:p14="http://schemas.microsoft.com/office/powerpoint/2010/main" val="2265538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3B41E-023B-F345-8FA3-30153867339B}"/>
              </a:ext>
            </a:extLst>
          </p:cNvPr>
          <p:cNvSpPr>
            <a:spLocks noGrp="1"/>
          </p:cNvSpPr>
          <p:nvPr>
            <p:ph type="title"/>
          </p:nvPr>
        </p:nvSpPr>
        <p:spPr/>
        <p:txBody>
          <a:bodyPr>
            <a:noAutofit/>
          </a:bodyPr>
          <a:lstStyle/>
          <a:p>
            <a:r>
              <a:rPr lang="en-US" sz="3600" dirty="0"/>
              <a:t>Importing sets of terms with </a:t>
            </a:r>
            <a:r>
              <a:rPr lang="en-US" sz="3600" dirty="0" err="1"/>
              <a:t>OntoFox</a:t>
            </a:r>
            <a:endParaRPr lang="en-US" sz="3600" dirty="0"/>
          </a:p>
        </p:txBody>
      </p:sp>
      <p:sp>
        <p:nvSpPr>
          <p:cNvPr id="3" name="Content Placeholder 2">
            <a:extLst>
              <a:ext uri="{FF2B5EF4-FFF2-40B4-BE49-F238E27FC236}">
                <a16:creationId xmlns:a16="http://schemas.microsoft.com/office/drawing/2014/main" id="{E3364D8E-D4B3-4942-944F-41CA7472C9D3}"/>
              </a:ext>
            </a:extLst>
          </p:cNvPr>
          <p:cNvSpPr>
            <a:spLocks noGrp="1"/>
          </p:cNvSpPr>
          <p:nvPr>
            <p:ph idx="1"/>
          </p:nvPr>
        </p:nvSpPr>
        <p:spPr>
          <a:xfrm>
            <a:off x="802922" y="1885144"/>
            <a:ext cx="7604983" cy="4771688"/>
          </a:xfrm>
        </p:spPr>
        <p:txBody>
          <a:bodyPr>
            <a:normAutofit/>
          </a:bodyPr>
          <a:lstStyle/>
          <a:p>
            <a:pPr marL="114300" indent="0" algn="ctr">
              <a:buNone/>
            </a:pPr>
            <a:r>
              <a:rPr lang="en-US" dirty="0">
                <a:hlinkClick r:id="rId2"/>
              </a:rPr>
              <a:t>http://ontofox.hegroup.org/</a:t>
            </a:r>
            <a:endParaRPr lang="en-US" dirty="0"/>
          </a:p>
          <a:p>
            <a:pPr marL="114300" indent="0">
              <a:buNone/>
            </a:pPr>
            <a:endParaRPr lang="en-US" dirty="0"/>
          </a:p>
          <a:p>
            <a:pPr marL="457200"/>
            <a:r>
              <a:rPr lang="en-US" dirty="0"/>
              <a:t>Free service for </a:t>
            </a:r>
            <a:r>
              <a:rPr lang="en-US" dirty="0" err="1"/>
              <a:t>MIREOTing</a:t>
            </a:r>
            <a:r>
              <a:rPr lang="en-US" dirty="0"/>
              <a:t> terms, but with limited resources</a:t>
            </a:r>
          </a:p>
          <a:p>
            <a:pPr marL="457200"/>
            <a:r>
              <a:rPr lang="en-US" dirty="0"/>
              <a:t>Many options for extracting parts of ontologies</a:t>
            </a:r>
          </a:p>
          <a:p>
            <a:pPr marL="857250" lvl="1"/>
            <a:r>
              <a:rPr lang="en-US" dirty="0"/>
              <a:t>Partial hierarchies</a:t>
            </a:r>
          </a:p>
          <a:p>
            <a:pPr marL="857250" lvl="1"/>
            <a:r>
              <a:rPr lang="en-US" dirty="0"/>
              <a:t>Annotations</a:t>
            </a:r>
          </a:p>
          <a:p>
            <a:pPr marL="457200"/>
            <a:r>
              <a:rPr lang="en-US" dirty="0"/>
              <a:t>Has additional configuration file-driven interface that allows selecting from multiple ontologies at once</a:t>
            </a:r>
          </a:p>
          <a:p>
            <a:pPr marL="857250" lvl="1"/>
            <a:r>
              <a:rPr lang="en-US" dirty="0"/>
              <a:t>Example input: </a:t>
            </a:r>
            <a:r>
              <a:rPr lang="en-US" dirty="0">
                <a:hlinkClick r:id="rId3"/>
              </a:rPr>
              <a:t>ontofox.txt</a:t>
            </a:r>
            <a:endParaRPr lang="en-US" dirty="0"/>
          </a:p>
          <a:p>
            <a:pPr marL="857250" lvl="1"/>
            <a:r>
              <a:rPr lang="en-US" dirty="0"/>
              <a:t>Example output: </a:t>
            </a:r>
            <a:r>
              <a:rPr lang="en-US" dirty="0">
                <a:hlinkClick r:id="rId4"/>
              </a:rPr>
              <a:t>ontofox.owl</a:t>
            </a:r>
            <a:endParaRPr lang="en-US" dirty="0"/>
          </a:p>
          <a:p>
            <a:pPr marL="0" indent="0">
              <a:buNone/>
            </a:pPr>
            <a:endParaRPr lang="en-US" dirty="0"/>
          </a:p>
        </p:txBody>
      </p:sp>
    </p:spTree>
    <p:extLst>
      <p:ext uri="{BB962C8B-B14F-4D97-AF65-F5344CB8AC3E}">
        <p14:creationId xmlns:p14="http://schemas.microsoft.com/office/powerpoint/2010/main" val="2822566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BD6B-EB82-3C44-87F4-B1875490121D}"/>
              </a:ext>
            </a:extLst>
          </p:cNvPr>
          <p:cNvSpPr>
            <a:spLocks noGrp="1"/>
          </p:cNvSpPr>
          <p:nvPr>
            <p:ph type="title"/>
          </p:nvPr>
        </p:nvSpPr>
        <p:spPr/>
        <p:txBody>
          <a:bodyPr>
            <a:normAutofit fontScale="90000"/>
          </a:bodyPr>
          <a:lstStyle/>
          <a:p>
            <a:r>
              <a:rPr lang="en-US" dirty="0"/>
              <a:t>Importing lists of terms </a:t>
            </a:r>
            <a:br>
              <a:rPr lang="en-US" dirty="0"/>
            </a:br>
            <a:r>
              <a:rPr lang="en-US" dirty="0"/>
              <a:t>with QTT and </a:t>
            </a:r>
            <a:r>
              <a:rPr lang="en-US" dirty="0" err="1"/>
              <a:t>Ontorat</a:t>
            </a:r>
            <a:endParaRPr lang="en-US" dirty="0"/>
          </a:p>
        </p:txBody>
      </p:sp>
      <p:sp>
        <p:nvSpPr>
          <p:cNvPr id="3" name="Content Placeholder 2">
            <a:extLst>
              <a:ext uri="{FF2B5EF4-FFF2-40B4-BE49-F238E27FC236}">
                <a16:creationId xmlns:a16="http://schemas.microsoft.com/office/drawing/2014/main" id="{D949DF5A-4C4F-4047-9CA1-6D44CD1608FF}"/>
              </a:ext>
            </a:extLst>
          </p:cNvPr>
          <p:cNvSpPr>
            <a:spLocks noGrp="1"/>
          </p:cNvSpPr>
          <p:nvPr>
            <p:ph idx="1"/>
          </p:nvPr>
        </p:nvSpPr>
        <p:spPr>
          <a:xfrm>
            <a:off x="802922" y="1885144"/>
            <a:ext cx="7604983" cy="4759496"/>
          </a:xfrm>
        </p:spPr>
        <p:txBody>
          <a:bodyPr>
            <a:normAutofit/>
          </a:bodyPr>
          <a:lstStyle/>
          <a:p>
            <a:pPr marL="0" indent="0" algn="ctr">
              <a:buNone/>
            </a:pPr>
            <a:r>
              <a:rPr lang="en-US" dirty="0">
                <a:hlinkClick r:id="rId3"/>
              </a:rPr>
              <a:t>http://ontorat.hegroup.org/</a:t>
            </a:r>
            <a:endParaRPr lang="en-US" dirty="0"/>
          </a:p>
          <a:p>
            <a:pPr marL="0" indent="0">
              <a:buNone/>
            </a:pPr>
            <a:endParaRPr lang="en-US" dirty="0"/>
          </a:p>
          <a:p>
            <a:r>
              <a:rPr lang="en-US" dirty="0"/>
              <a:t>Same family of tools as </a:t>
            </a:r>
            <a:r>
              <a:rPr lang="en-US" dirty="0" err="1"/>
              <a:t>Ontobee</a:t>
            </a:r>
            <a:r>
              <a:rPr lang="en-US" dirty="0"/>
              <a:t> and </a:t>
            </a:r>
            <a:r>
              <a:rPr lang="en-US" dirty="0" err="1"/>
              <a:t>OntoFox</a:t>
            </a:r>
            <a:endParaRPr lang="en-US" dirty="0"/>
          </a:p>
          <a:p>
            <a:r>
              <a:rPr lang="en-US" dirty="0"/>
              <a:t>Uses a technique known as Quick Term Templates (QTT)</a:t>
            </a:r>
          </a:p>
          <a:p>
            <a:r>
              <a:rPr lang="en-US" dirty="0"/>
              <a:t>Fill out the form or upload a file</a:t>
            </a:r>
          </a:p>
          <a:p>
            <a:pPr lvl="1"/>
            <a:r>
              <a:rPr lang="en-US" dirty="0"/>
              <a:t>Example settings file: </a:t>
            </a:r>
            <a:r>
              <a:rPr lang="en-US" dirty="0">
                <a:hlinkClick r:id="rId4"/>
              </a:rPr>
              <a:t>ontorat.txt</a:t>
            </a:r>
            <a:endParaRPr lang="en-US" dirty="0"/>
          </a:p>
          <a:p>
            <a:pPr lvl="1"/>
            <a:r>
              <a:rPr lang="en-US" dirty="0"/>
              <a:t>Example input data file: </a:t>
            </a:r>
            <a:r>
              <a:rPr lang="en-US" dirty="0">
                <a:hlinkClick r:id="rId5"/>
              </a:rPr>
              <a:t>qtt.txt</a:t>
            </a:r>
            <a:endParaRPr lang="en-US" dirty="0"/>
          </a:p>
          <a:p>
            <a:pPr lvl="1"/>
            <a:r>
              <a:rPr lang="en-US" dirty="0"/>
              <a:t>Example output: </a:t>
            </a:r>
            <a:r>
              <a:rPr lang="en-US" dirty="0">
                <a:hlinkClick r:id="rId6"/>
              </a:rPr>
              <a:t>ontorat.owl</a:t>
            </a:r>
            <a:endParaRPr lang="en-US" dirty="0"/>
          </a:p>
        </p:txBody>
      </p:sp>
    </p:spTree>
    <p:extLst>
      <p:ext uri="{BB962C8B-B14F-4D97-AF65-F5344CB8AC3E}">
        <p14:creationId xmlns:p14="http://schemas.microsoft.com/office/powerpoint/2010/main" val="1805987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Ontologies and...</a:t>
            </a:r>
            <a:br>
              <a:rPr lang="en-US" dirty="0"/>
            </a:b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99940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7382-9132-F64E-BC57-0536224D83A1}"/>
              </a:ext>
            </a:extLst>
          </p:cNvPr>
          <p:cNvSpPr>
            <a:spLocks noGrp="1"/>
          </p:cNvSpPr>
          <p:nvPr>
            <p:ph type="title"/>
          </p:nvPr>
        </p:nvSpPr>
        <p:spPr/>
        <p:txBody>
          <a:bodyPr>
            <a:noAutofit/>
          </a:bodyPr>
          <a:lstStyle/>
          <a:p>
            <a:r>
              <a:rPr lang="en-US" sz="3200" dirty="0"/>
              <a:t>Extracting Ontology Modules with ROBOT</a:t>
            </a:r>
          </a:p>
        </p:txBody>
      </p:sp>
      <p:sp>
        <p:nvSpPr>
          <p:cNvPr id="3" name="Content Placeholder 2">
            <a:extLst>
              <a:ext uri="{FF2B5EF4-FFF2-40B4-BE49-F238E27FC236}">
                <a16:creationId xmlns:a16="http://schemas.microsoft.com/office/drawing/2014/main" id="{F002C60A-239B-1148-8F19-7C171243DB8C}"/>
              </a:ext>
            </a:extLst>
          </p:cNvPr>
          <p:cNvSpPr>
            <a:spLocks noGrp="1"/>
          </p:cNvSpPr>
          <p:nvPr>
            <p:ph idx="1"/>
          </p:nvPr>
        </p:nvSpPr>
        <p:spPr>
          <a:xfrm>
            <a:off x="802922" y="1885144"/>
            <a:ext cx="7604983" cy="4771688"/>
          </a:xfrm>
        </p:spPr>
        <p:txBody>
          <a:bodyPr>
            <a:normAutofit fontScale="92500" lnSpcReduction="20000"/>
          </a:bodyPr>
          <a:lstStyle/>
          <a:p>
            <a:pPr marL="0" indent="0" algn="ctr">
              <a:buNone/>
            </a:pPr>
            <a:r>
              <a:rPr lang="en-US" dirty="0">
                <a:hlinkClick r:id="rId2"/>
              </a:rPr>
              <a:t>http://robot.obolibrary.org/</a:t>
            </a:r>
            <a:r>
              <a:rPr lang="en-US" dirty="0"/>
              <a:t> </a:t>
            </a:r>
          </a:p>
          <a:p>
            <a:pPr marL="0" indent="0">
              <a:buNone/>
            </a:pPr>
            <a:endParaRPr lang="en-US" dirty="0"/>
          </a:p>
          <a:p>
            <a:pPr marL="0" indent="0">
              <a:buNone/>
            </a:pPr>
            <a:r>
              <a:rPr lang="en-US" dirty="0"/>
              <a:t>ROBOT is like a Swiss Army Knife for ontology manipulation</a:t>
            </a:r>
          </a:p>
          <a:p>
            <a:pPr marL="0" indent="0">
              <a:buNone/>
            </a:pPr>
            <a:endParaRPr lang="en-US" dirty="0"/>
          </a:p>
          <a:p>
            <a:pPr marL="457200" indent="-457200">
              <a:buFont typeface="+mj-lt"/>
              <a:buAutoNum type="arabicPeriod"/>
            </a:pPr>
            <a:r>
              <a:rPr lang="en-US" dirty="0"/>
              <a:t>Download </a:t>
            </a:r>
            <a:r>
              <a:rPr lang="en-US" dirty="0" err="1"/>
              <a:t>Uberon</a:t>
            </a:r>
            <a:r>
              <a:rPr lang="en-US" dirty="0"/>
              <a:t> from </a:t>
            </a:r>
            <a:r>
              <a:rPr lang="en-US" dirty="0">
                <a:hlinkClick r:id="rId3"/>
              </a:rPr>
              <a:t>http://purl.obolibrary.org/obo/uberon/ext.owl</a:t>
            </a:r>
            <a:endParaRPr lang="en-US" dirty="0"/>
          </a:p>
          <a:p>
            <a:pPr marL="457200" indent="-457200">
              <a:buFont typeface="+mj-lt"/>
              <a:buAutoNum type="arabicPeriod"/>
            </a:pPr>
            <a:r>
              <a:rPr lang="en-US" dirty="0"/>
              <a:t>Run the ROBOT filter command</a:t>
            </a:r>
            <a:br>
              <a:rPr lang="en-US" dirty="0"/>
            </a:br>
            <a:r>
              <a:rPr lang="en-US" sz="1800" dirty="0">
                <a:latin typeface="Monaco" pitchFamily="2" charset="0"/>
              </a:rPr>
              <a:t>robot filter \</a:t>
            </a:r>
            <a:br>
              <a:rPr lang="en-US" sz="1800" dirty="0">
                <a:latin typeface="Monaco" pitchFamily="2" charset="0"/>
              </a:rPr>
            </a:br>
            <a:r>
              <a:rPr lang="en-US" sz="1800" dirty="0">
                <a:latin typeface="Monaco" pitchFamily="2" charset="0"/>
              </a:rPr>
              <a:t>--input </a:t>
            </a:r>
            <a:r>
              <a:rPr lang="en-US" sz="1800" dirty="0" err="1">
                <a:latin typeface="Monaco" pitchFamily="2" charset="0"/>
              </a:rPr>
              <a:t>ext.owl</a:t>
            </a:r>
            <a:r>
              <a:rPr lang="en-US" sz="1800" dirty="0">
                <a:latin typeface="Monaco" pitchFamily="2" charset="0"/>
              </a:rPr>
              <a:t> \</a:t>
            </a:r>
            <a:br>
              <a:rPr lang="en-US" sz="1800" dirty="0">
                <a:latin typeface="Monaco" pitchFamily="2" charset="0"/>
              </a:rPr>
            </a:br>
            <a:r>
              <a:rPr lang="en-US" sz="1800" dirty="0">
                <a:latin typeface="Monaco" pitchFamily="2" charset="0"/>
              </a:rPr>
              <a:t>--term BFO:0000050 \</a:t>
            </a:r>
            <a:br>
              <a:rPr lang="en-US" sz="1800" dirty="0">
                <a:latin typeface="Monaco" pitchFamily="2" charset="0"/>
              </a:rPr>
            </a:br>
            <a:r>
              <a:rPr lang="en-US" sz="1800" dirty="0">
                <a:latin typeface="Monaco" pitchFamily="2" charset="0"/>
              </a:rPr>
              <a:t>--term BFO:0000051 \</a:t>
            </a:r>
            <a:br>
              <a:rPr lang="en-US" sz="1800" dirty="0">
                <a:latin typeface="Monaco" pitchFamily="2" charset="0"/>
              </a:rPr>
            </a:br>
            <a:r>
              <a:rPr lang="en-US" sz="1800" dirty="0">
                <a:latin typeface="Monaco" pitchFamily="2" charset="0"/>
              </a:rPr>
              <a:t>--output </a:t>
            </a:r>
            <a:r>
              <a:rPr lang="en-US" sz="1800" dirty="0" err="1">
                <a:latin typeface="Monaco" pitchFamily="2" charset="0"/>
              </a:rPr>
              <a:t>uberon-subset.owl</a:t>
            </a:r>
            <a:endParaRPr lang="en-US" dirty="0">
              <a:latin typeface="Monaco" pitchFamily="2" charset="0"/>
            </a:endParaRPr>
          </a:p>
          <a:p>
            <a:pPr marL="457200" indent="-457200">
              <a:buFont typeface="+mj-lt"/>
              <a:buAutoNum type="arabicPeriod"/>
            </a:pPr>
            <a:r>
              <a:rPr lang="en-US" dirty="0"/>
              <a:t>Run the ROBOT extract command</a:t>
            </a:r>
            <a:br>
              <a:rPr lang="en-US" dirty="0"/>
            </a:br>
            <a:r>
              <a:rPr lang="en-US" sz="1600" dirty="0">
                <a:latin typeface="Monaco" pitchFamily="2" charset="0"/>
              </a:rPr>
              <a:t>robot extract --method STAR \</a:t>
            </a:r>
            <a:br>
              <a:rPr lang="en-US" sz="1600" dirty="0">
                <a:latin typeface="Monaco" pitchFamily="2" charset="0"/>
              </a:rPr>
            </a:br>
            <a:r>
              <a:rPr lang="en-US" sz="1600" dirty="0">
                <a:latin typeface="Monaco" pitchFamily="2" charset="0"/>
              </a:rPr>
              <a:t>--input </a:t>
            </a:r>
            <a:r>
              <a:rPr lang="en-US" sz="1600" dirty="0" err="1">
                <a:latin typeface="Monaco" pitchFamily="2" charset="0"/>
              </a:rPr>
              <a:t>uberon-subset.owl</a:t>
            </a:r>
            <a:r>
              <a:rPr lang="en-US" sz="1600" dirty="0">
                <a:latin typeface="Monaco" pitchFamily="2" charset="0"/>
              </a:rPr>
              <a:t> \</a:t>
            </a:r>
            <a:br>
              <a:rPr lang="en-US" sz="1600" dirty="0">
                <a:latin typeface="Monaco" pitchFamily="2" charset="0"/>
              </a:rPr>
            </a:br>
            <a:r>
              <a:rPr lang="en-US" sz="1600" dirty="0">
                <a:latin typeface="Monaco" pitchFamily="2" charset="0"/>
              </a:rPr>
              <a:t>--term-file </a:t>
            </a:r>
            <a:r>
              <a:rPr lang="en-US" sz="1600" dirty="0" err="1">
                <a:latin typeface="Monaco" pitchFamily="2" charset="0"/>
              </a:rPr>
              <a:t>uberon-terms.txt</a:t>
            </a:r>
            <a:r>
              <a:rPr lang="en-US" sz="1600" dirty="0">
                <a:latin typeface="Monaco" pitchFamily="2" charset="0"/>
              </a:rPr>
              <a:t> \</a:t>
            </a:r>
            <a:br>
              <a:rPr lang="en-US" sz="1600" dirty="0">
                <a:latin typeface="Monaco" pitchFamily="2" charset="0"/>
              </a:rPr>
            </a:br>
            <a:r>
              <a:rPr lang="en-US" sz="1600" dirty="0">
                <a:latin typeface="Monaco" pitchFamily="2" charset="0"/>
              </a:rPr>
              <a:t>--output </a:t>
            </a:r>
            <a:r>
              <a:rPr lang="en-US" sz="1600" dirty="0" err="1">
                <a:latin typeface="Monaco" pitchFamily="2" charset="0"/>
              </a:rPr>
              <a:t>uberon-mod.owl</a:t>
            </a:r>
            <a:endParaRPr lang="en-US" dirty="0">
              <a:latin typeface="Monaco" pitchFamily="2" charset="0"/>
            </a:endParaRPr>
          </a:p>
        </p:txBody>
      </p:sp>
    </p:spTree>
    <p:extLst>
      <p:ext uri="{BB962C8B-B14F-4D97-AF65-F5344CB8AC3E}">
        <p14:creationId xmlns:p14="http://schemas.microsoft.com/office/powerpoint/2010/main" val="992779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215B-FD0B-AB46-AEB8-45AF6C496B9C}"/>
              </a:ext>
            </a:extLst>
          </p:cNvPr>
          <p:cNvSpPr>
            <a:spLocks noGrp="1"/>
          </p:cNvSpPr>
          <p:nvPr>
            <p:ph type="title"/>
          </p:nvPr>
        </p:nvSpPr>
        <p:spPr/>
        <p:txBody>
          <a:bodyPr>
            <a:normAutofit fontScale="90000"/>
          </a:bodyPr>
          <a:lstStyle/>
          <a:p>
            <a:r>
              <a:rPr lang="en-US" dirty="0"/>
              <a:t>Extracting ontology modules with obo-</a:t>
            </a:r>
            <a:r>
              <a:rPr lang="en-US" dirty="0" err="1"/>
              <a:t>tutorial.jar</a:t>
            </a:r>
            <a:endParaRPr lang="en-US" dirty="0"/>
          </a:p>
        </p:txBody>
      </p:sp>
      <p:sp>
        <p:nvSpPr>
          <p:cNvPr id="3" name="Content Placeholder 2">
            <a:extLst>
              <a:ext uri="{FF2B5EF4-FFF2-40B4-BE49-F238E27FC236}">
                <a16:creationId xmlns:a16="http://schemas.microsoft.com/office/drawing/2014/main" id="{C0F4C5A8-AF7D-8C41-BF78-896179714263}"/>
              </a:ext>
            </a:extLst>
          </p:cNvPr>
          <p:cNvSpPr>
            <a:spLocks noGrp="1"/>
          </p:cNvSpPr>
          <p:nvPr>
            <p:ph idx="1"/>
          </p:nvPr>
        </p:nvSpPr>
        <p:spPr/>
        <p:txBody>
          <a:bodyPr>
            <a:normAutofit/>
          </a:bodyPr>
          <a:lstStyle/>
          <a:p>
            <a:pPr marL="0" indent="0">
              <a:buNone/>
            </a:pPr>
            <a:r>
              <a:rPr lang="en-US" sz="1800" dirty="0">
                <a:latin typeface="Monaco" pitchFamily="2" charset="0"/>
              </a:rPr>
              <a:t>cd examples</a:t>
            </a:r>
          </a:p>
          <a:p>
            <a:pPr marL="0" indent="0">
              <a:buNone/>
            </a:pPr>
            <a:r>
              <a:rPr lang="en-US" sz="1800" dirty="0">
                <a:latin typeface="Monaco" pitchFamily="2" charset="0"/>
              </a:rPr>
              <a:t>java -jar obo-</a:t>
            </a:r>
            <a:r>
              <a:rPr lang="en-US" sz="1800" dirty="0" err="1">
                <a:latin typeface="Monaco" pitchFamily="2" charset="0"/>
              </a:rPr>
              <a:t>tutorial.jar</a:t>
            </a:r>
            <a:r>
              <a:rPr lang="en-US" sz="1800" dirty="0">
                <a:latin typeface="Monaco" pitchFamily="2" charset="0"/>
              </a:rPr>
              <a:t> extract \</a:t>
            </a:r>
          </a:p>
          <a:p>
            <a:pPr marL="0" indent="0">
              <a:buNone/>
            </a:pPr>
            <a:r>
              <a:rPr lang="en-US" sz="1800" dirty="0" err="1">
                <a:latin typeface="Monaco" pitchFamily="2" charset="0"/>
              </a:rPr>
              <a:t>ext.owl</a:t>
            </a:r>
            <a:r>
              <a:rPr lang="en-US" sz="1800" dirty="0">
                <a:latin typeface="Monaco" pitchFamily="2" charset="0"/>
              </a:rPr>
              <a:t> \</a:t>
            </a:r>
          </a:p>
          <a:p>
            <a:pPr marL="0" indent="0">
              <a:buNone/>
            </a:pPr>
            <a:r>
              <a:rPr lang="en-US" sz="1800" dirty="0" err="1">
                <a:latin typeface="Monaco" pitchFamily="2" charset="0"/>
              </a:rPr>
              <a:t>uberon-terms.txt</a:t>
            </a:r>
            <a:r>
              <a:rPr lang="en-US" sz="1800" dirty="0">
                <a:latin typeface="Monaco" pitchFamily="2" charset="0"/>
              </a:rPr>
              <a:t> \</a:t>
            </a:r>
          </a:p>
          <a:p>
            <a:pPr marL="0" indent="0">
              <a:buNone/>
            </a:pPr>
            <a:r>
              <a:rPr lang="en-US" sz="1800" dirty="0" err="1">
                <a:latin typeface="Monaco" pitchFamily="2" charset="0"/>
              </a:rPr>
              <a:t>uberon-module.owl</a:t>
            </a:r>
            <a:r>
              <a:rPr lang="en-US" sz="1800" dirty="0">
                <a:latin typeface="Monaco" pitchFamily="2" charset="0"/>
              </a:rPr>
              <a:t> \</a:t>
            </a:r>
          </a:p>
          <a:p>
            <a:pPr marL="0" indent="0">
              <a:buNone/>
            </a:pPr>
            <a:r>
              <a:rPr lang="en-US" sz="1800" dirty="0">
                <a:latin typeface="Monaco" pitchFamily="2" charset="0"/>
              </a:rPr>
              <a:t>"https://</a:t>
            </a:r>
            <a:r>
              <a:rPr lang="en-US" sz="1800" dirty="0" err="1">
                <a:latin typeface="Monaco" pitchFamily="2" charset="0"/>
              </a:rPr>
              <a:t>github.com</a:t>
            </a:r>
            <a:r>
              <a:rPr lang="en-US" sz="1800" dirty="0">
                <a:latin typeface="Monaco" pitchFamily="2" charset="0"/>
              </a:rPr>
              <a:t>/OHSU-Library/obo-tutorial/raw/master/examples/</a:t>
            </a:r>
            <a:r>
              <a:rPr lang="en-US" sz="1800" dirty="0" err="1">
                <a:latin typeface="Monaco" pitchFamily="2" charset="0"/>
              </a:rPr>
              <a:t>uberon-module.owl</a:t>
            </a:r>
            <a:r>
              <a:rPr lang="en-US" sz="1800" dirty="0">
                <a:latin typeface="Monaco" pitchFamily="2" charset="0"/>
              </a:rPr>
              <a:t>"</a:t>
            </a:r>
          </a:p>
          <a:p>
            <a:pPr marL="0" indent="0">
              <a:buNone/>
            </a:pPr>
            <a:endParaRPr lang="en-US" sz="1800" dirty="0">
              <a:latin typeface="Monaco" pitchFamily="2" charset="0"/>
            </a:endParaRPr>
          </a:p>
        </p:txBody>
      </p:sp>
    </p:spTree>
    <p:extLst>
      <p:ext uri="{BB962C8B-B14F-4D97-AF65-F5344CB8AC3E}">
        <p14:creationId xmlns:p14="http://schemas.microsoft.com/office/powerpoint/2010/main" val="128656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C81E-D902-B149-BF03-89A1F865872C}"/>
              </a:ext>
            </a:extLst>
          </p:cNvPr>
          <p:cNvSpPr>
            <a:spLocks noGrp="1"/>
          </p:cNvSpPr>
          <p:nvPr>
            <p:ph type="title"/>
          </p:nvPr>
        </p:nvSpPr>
        <p:spPr/>
        <p:txBody>
          <a:bodyPr/>
          <a:lstStyle/>
          <a:p>
            <a:r>
              <a:rPr lang="en-US" dirty="0"/>
              <a:t>Importing full ontologies</a:t>
            </a:r>
          </a:p>
        </p:txBody>
      </p:sp>
      <p:sp>
        <p:nvSpPr>
          <p:cNvPr id="3" name="Content Placeholder 2">
            <a:extLst>
              <a:ext uri="{FF2B5EF4-FFF2-40B4-BE49-F238E27FC236}">
                <a16:creationId xmlns:a16="http://schemas.microsoft.com/office/drawing/2014/main" id="{A603CB92-9F67-0C4E-9FD8-C46D1C13B0D7}"/>
              </a:ext>
            </a:extLst>
          </p:cNvPr>
          <p:cNvSpPr>
            <a:spLocks noGrp="1"/>
          </p:cNvSpPr>
          <p:nvPr>
            <p:ph idx="1"/>
          </p:nvPr>
        </p:nvSpPr>
        <p:spPr>
          <a:xfrm>
            <a:off x="802922" y="1885144"/>
            <a:ext cx="7604983" cy="4783880"/>
          </a:xfrm>
        </p:spPr>
        <p:txBody>
          <a:bodyPr>
            <a:normAutofit/>
          </a:bodyPr>
          <a:lstStyle/>
          <a:p>
            <a:r>
              <a:rPr lang="en-US" dirty="0"/>
              <a:t>OWL supports importing full ontologies into your own</a:t>
            </a:r>
          </a:p>
          <a:p>
            <a:pPr lvl="1"/>
            <a:r>
              <a:rPr lang="en-US" dirty="0"/>
              <a:t>When MIREOT is not enough</a:t>
            </a:r>
          </a:p>
          <a:p>
            <a:pPr lvl="1"/>
            <a:r>
              <a:rPr lang="en-US" dirty="0"/>
              <a:t>For </a:t>
            </a:r>
            <a:r>
              <a:rPr lang="en-US" dirty="0" err="1"/>
              <a:t>OntoFox</a:t>
            </a:r>
            <a:r>
              <a:rPr lang="en-US" dirty="0"/>
              <a:t>/</a:t>
            </a:r>
            <a:r>
              <a:rPr lang="en-US" dirty="0" err="1"/>
              <a:t>Ontorat</a:t>
            </a:r>
            <a:r>
              <a:rPr lang="en-US" dirty="0"/>
              <a:t>/ROBOT outputs</a:t>
            </a:r>
          </a:p>
          <a:p>
            <a:pPr lvl="1"/>
            <a:r>
              <a:rPr lang="en-US" dirty="0"/>
              <a:t>For modular ontology designs</a:t>
            </a:r>
          </a:p>
          <a:p>
            <a:r>
              <a:rPr lang="en-US" dirty="0"/>
              <a:t>Can be imported with Protégé</a:t>
            </a:r>
          </a:p>
          <a:p>
            <a:r>
              <a:rPr lang="en-US" dirty="0"/>
              <a:t>Can be imported by hand with </a:t>
            </a:r>
            <a:r>
              <a:rPr lang="en-US" dirty="0" err="1"/>
              <a:t>owl:imports</a:t>
            </a:r>
            <a:r>
              <a:rPr lang="en-US" dirty="0"/>
              <a:t> annotation</a:t>
            </a:r>
          </a:p>
        </p:txBody>
      </p:sp>
    </p:spTree>
    <p:extLst>
      <p:ext uri="{BB962C8B-B14F-4D97-AF65-F5344CB8AC3E}">
        <p14:creationId xmlns:p14="http://schemas.microsoft.com/office/powerpoint/2010/main" val="1066042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B9756-F257-A948-9D9A-CDD861E7648E}"/>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5D89EB4A-D936-634A-B4DF-6C031389B070}"/>
              </a:ext>
            </a:extLst>
          </p:cNvPr>
          <p:cNvSpPr>
            <a:spLocks noGrp="1"/>
          </p:cNvSpPr>
          <p:nvPr>
            <p:ph idx="1"/>
          </p:nvPr>
        </p:nvSpPr>
        <p:spPr>
          <a:xfrm>
            <a:off x="802922" y="1885144"/>
            <a:ext cx="7604983" cy="4771688"/>
          </a:xfrm>
        </p:spPr>
        <p:txBody>
          <a:bodyPr>
            <a:normAutofit fontScale="92500" lnSpcReduction="20000"/>
          </a:bodyPr>
          <a:lstStyle/>
          <a:p>
            <a:pPr marL="514350" indent="-514350">
              <a:buFont typeface="+mj-lt"/>
              <a:buAutoNum type="arabicPeriod"/>
            </a:pPr>
            <a:r>
              <a:rPr lang="en-US" dirty="0"/>
              <a:t>Create a new ontology</a:t>
            </a:r>
          </a:p>
          <a:p>
            <a:pPr marL="514350" indent="-514350">
              <a:buFont typeface="+mj-lt"/>
              <a:buAutoNum type="arabicPeriod"/>
            </a:pPr>
            <a:r>
              <a:rPr lang="en-US" dirty="0"/>
              <a:t>Specify it's "Ontology IRI": </a:t>
            </a:r>
            <a:br>
              <a:rPr lang="en-US" dirty="0"/>
            </a:br>
            <a:r>
              <a:rPr lang="en-US" sz="1600" u="sng" dirty="0">
                <a:hlinkClick r:id="rId3"/>
              </a:rPr>
              <a:t>https://github.com/OHSU-Library/obo-tutorial/raw/master/examples/application.owl</a:t>
            </a:r>
            <a:endParaRPr lang="en-US" dirty="0"/>
          </a:p>
          <a:p>
            <a:pPr marL="514350" indent="-514350">
              <a:buFont typeface="+mj-lt"/>
              <a:buAutoNum type="arabicPeriod"/>
            </a:pPr>
            <a:r>
              <a:rPr lang="en-US" dirty="0"/>
              <a:t>Import three tutorial example OWL files:</a:t>
            </a:r>
          </a:p>
          <a:p>
            <a:pPr lvl="1"/>
            <a:r>
              <a:rPr lang="en-US" dirty="0" err="1"/>
              <a:t>ontofox.owl</a:t>
            </a:r>
            <a:endParaRPr lang="en-US" dirty="0"/>
          </a:p>
          <a:p>
            <a:pPr lvl="1"/>
            <a:r>
              <a:rPr lang="en-US" dirty="0" err="1"/>
              <a:t>ontorat.owl</a:t>
            </a:r>
            <a:endParaRPr lang="en-US" dirty="0"/>
          </a:p>
          <a:p>
            <a:pPr lvl="1"/>
            <a:r>
              <a:rPr lang="en-US" dirty="0" err="1"/>
              <a:t>uberon-mod.owl</a:t>
            </a:r>
            <a:r>
              <a:rPr lang="en-US" dirty="0"/>
              <a:t> </a:t>
            </a:r>
          </a:p>
          <a:p>
            <a:pPr marL="514350" indent="-514350">
              <a:buFont typeface="+mj-lt"/>
              <a:buAutoNum type="arabicPeriod"/>
            </a:pPr>
            <a:r>
              <a:rPr lang="en-US" dirty="0"/>
              <a:t>Make adjustments:</a:t>
            </a:r>
          </a:p>
          <a:p>
            <a:pPr lvl="1"/>
            <a:r>
              <a:rPr lang="en-US" dirty="0"/>
              <a:t>Add terms</a:t>
            </a:r>
          </a:p>
          <a:p>
            <a:pPr lvl="1"/>
            <a:r>
              <a:rPr lang="en-US" dirty="0"/>
              <a:t>Add annotations</a:t>
            </a:r>
          </a:p>
          <a:p>
            <a:pPr lvl="1"/>
            <a:r>
              <a:rPr lang="en-US" dirty="0"/>
              <a:t>Carefully adjust the hierarchy</a:t>
            </a:r>
          </a:p>
          <a:p>
            <a:pPr marL="514350" indent="-514350">
              <a:buFont typeface="+mj-lt"/>
              <a:buAutoNum type="arabicPeriod"/>
            </a:pPr>
            <a:r>
              <a:rPr lang="en-US" dirty="0"/>
              <a:t>Save to </a:t>
            </a:r>
            <a:r>
              <a:rPr lang="en-US" dirty="0" err="1"/>
              <a:t>application.owl</a:t>
            </a:r>
            <a:endParaRPr lang="en-US" dirty="0"/>
          </a:p>
          <a:p>
            <a:pPr marL="514350" indent="-514350">
              <a:buFont typeface="+mj-lt"/>
              <a:buAutoNum type="arabicPeriod"/>
            </a:pPr>
            <a:endParaRPr lang="en-US" dirty="0"/>
          </a:p>
          <a:p>
            <a:pPr marL="0" indent="0">
              <a:buNone/>
            </a:pPr>
            <a:r>
              <a:rPr lang="en-US" dirty="0"/>
              <a:t>Or skip all that and look at the finished </a:t>
            </a:r>
            <a:r>
              <a:rPr lang="en-US" dirty="0">
                <a:hlinkClick r:id="rId4"/>
              </a:rPr>
              <a:t>application.owl</a:t>
            </a:r>
            <a:r>
              <a:rPr lang="en-US" dirty="0"/>
              <a:t> file.</a:t>
            </a:r>
          </a:p>
          <a:p>
            <a:pPr marL="0" indent="0">
              <a:buNone/>
            </a:pPr>
            <a:endParaRPr lang="en-US" dirty="0"/>
          </a:p>
        </p:txBody>
      </p:sp>
    </p:spTree>
    <p:extLst>
      <p:ext uri="{BB962C8B-B14F-4D97-AF65-F5344CB8AC3E}">
        <p14:creationId xmlns:p14="http://schemas.microsoft.com/office/powerpoint/2010/main" val="3909848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C3A8FF-452B-FE40-AB6B-0ABD52C79CEE}"/>
              </a:ext>
            </a:extLst>
          </p:cNvPr>
          <p:cNvSpPr>
            <a:spLocks noGrp="1"/>
          </p:cNvSpPr>
          <p:nvPr>
            <p:ph type="title"/>
          </p:nvPr>
        </p:nvSpPr>
        <p:spPr/>
        <p:txBody>
          <a:bodyPr/>
          <a:lstStyle/>
          <a:p>
            <a:r>
              <a:rPr lang="en-US" dirty="0"/>
              <a:t>Tables to Triples</a:t>
            </a:r>
          </a:p>
        </p:txBody>
      </p:sp>
      <p:sp>
        <p:nvSpPr>
          <p:cNvPr id="7" name="Content Placeholder 6">
            <a:extLst>
              <a:ext uri="{FF2B5EF4-FFF2-40B4-BE49-F238E27FC236}">
                <a16:creationId xmlns:a16="http://schemas.microsoft.com/office/drawing/2014/main" id="{27FEAE2A-3C81-434D-8DE3-5FAC58E11DC1}"/>
              </a:ext>
            </a:extLst>
          </p:cNvPr>
          <p:cNvSpPr>
            <a:spLocks noGrp="1"/>
          </p:cNvSpPr>
          <p:nvPr>
            <p:ph idx="1"/>
          </p:nvPr>
        </p:nvSpPr>
        <p:spPr>
          <a:xfrm>
            <a:off x="802922" y="1885144"/>
            <a:ext cx="7604983" cy="4771688"/>
          </a:xfrm>
        </p:spPr>
        <p:txBody>
          <a:bodyPr>
            <a:normAutofit lnSpcReduction="10000"/>
          </a:bodyPr>
          <a:lstStyle/>
          <a:p>
            <a:r>
              <a:rPr lang="en-US" dirty="0"/>
              <a:t>Tables are hard to share</a:t>
            </a:r>
          </a:p>
          <a:p>
            <a:r>
              <a:rPr lang="en-US" dirty="0"/>
              <a:t>Tables are hard to merge</a:t>
            </a:r>
          </a:p>
          <a:p>
            <a:r>
              <a:rPr lang="en-US" dirty="0"/>
              <a:t>Graphs are more flexible</a:t>
            </a:r>
          </a:p>
          <a:p>
            <a:r>
              <a:rPr lang="en-US" dirty="0"/>
              <a:t>RDF is the Linked Data standard for graphs</a:t>
            </a:r>
          </a:p>
          <a:p>
            <a:pPr lvl="1"/>
            <a:r>
              <a:rPr lang="en-US" dirty="0"/>
              <a:t>Triples – nodes and the links between them</a:t>
            </a:r>
          </a:p>
          <a:p>
            <a:pPr lvl="1"/>
            <a:r>
              <a:rPr lang="en-US" b="1" dirty="0"/>
              <a:t>subject predicate object</a:t>
            </a:r>
          </a:p>
          <a:p>
            <a:pPr lvl="1"/>
            <a:r>
              <a:rPr lang="en-US" dirty="0"/>
              <a:t>Each named with an IRI</a:t>
            </a:r>
          </a:p>
          <a:p>
            <a:r>
              <a:rPr lang="en-US" dirty="0"/>
              <a:t>In a table:</a:t>
            </a:r>
          </a:p>
          <a:p>
            <a:pPr lvl="1"/>
            <a:r>
              <a:rPr lang="en-US" dirty="0"/>
              <a:t>Rows are the </a:t>
            </a:r>
            <a:r>
              <a:rPr lang="en-US" b="1" dirty="0"/>
              <a:t>subjects</a:t>
            </a:r>
          </a:p>
          <a:p>
            <a:pPr lvl="1"/>
            <a:r>
              <a:rPr lang="en-US" dirty="0"/>
              <a:t>Columns are the </a:t>
            </a:r>
            <a:r>
              <a:rPr lang="en-US" b="1" dirty="0"/>
              <a:t>predicates</a:t>
            </a:r>
          </a:p>
          <a:p>
            <a:pPr lvl="1"/>
            <a:r>
              <a:rPr lang="en-US" dirty="0"/>
              <a:t>Cell values are the </a:t>
            </a:r>
            <a:r>
              <a:rPr lang="en-US" b="1" dirty="0"/>
              <a:t>objects</a:t>
            </a:r>
          </a:p>
          <a:p>
            <a:pPr lvl="1"/>
            <a:endParaRPr lang="en-US" dirty="0"/>
          </a:p>
        </p:txBody>
      </p:sp>
    </p:spTree>
    <p:extLst>
      <p:ext uri="{BB962C8B-B14F-4D97-AF65-F5344CB8AC3E}">
        <p14:creationId xmlns:p14="http://schemas.microsoft.com/office/powerpoint/2010/main" val="1152481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BD437-8838-DD43-9F3D-E481A1D572CC}"/>
              </a:ext>
            </a:extLst>
          </p:cNvPr>
          <p:cNvSpPr>
            <a:spLocks noGrp="1"/>
          </p:cNvSpPr>
          <p:nvPr>
            <p:ph type="title"/>
          </p:nvPr>
        </p:nvSpPr>
        <p:spPr/>
        <p:txBody>
          <a:bodyPr/>
          <a:lstStyle/>
          <a:p>
            <a:r>
              <a:rPr lang="en-US" dirty="0"/>
              <a:t>A RDF Turtle Triple</a:t>
            </a:r>
          </a:p>
        </p:txBody>
      </p:sp>
      <p:sp>
        <p:nvSpPr>
          <p:cNvPr id="3" name="Content Placeholder 2">
            <a:extLst>
              <a:ext uri="{FF2B5EF4-FFF2-40B4-BE49-F238E27FC236}">
                <a16:creationId xmlns:a16="http://schemas.microsoft.com/office/drawing/2014/main" id="{7F84ED37-4209-9A4F-98B9-B45A4424FD04}"/>
              </a:ext>
            </a:extLst>
          </p:cNvPr>
          <p:cNvSpPr>
            <a:spLocks noGrp="1"/>
          </p:cNvSpPr>
          <p:nvPr>
            <p:ph idx="1"/>
          </p:nvPr>
        </p:nvSpPr>
        <p:spPr/>
        <p:txBody>
          <a:bodyPr anchor="ctr">
            <a:normAutofit/>
          </a:bodyPr>
          <a:lstStyle/>
          <a:p>
            <a:pPr marL="0" indent="0">
              <a:buNone/>
            </a:pPr>
            <a:r>
              <a:rPr lang="en-US" sz="1200" dirty="0">
                <a:latin typeface="Monaco" pitchFamily="2" charset="0"/>
              </a:rPr>
              <a:t>&lt;http://</a:t>
            </a:r>
            <a:r>
              <a:rPr lang="en-US" sz="1200" dirty="0" err="1">
                <a:latin typeface="Monaco" pitchFamily="2" charset="0"/>
              </a:rPr>
              <a:t>example.org</a:t>
            </a:r>
            <a:r>
              <a:rPr lang="en-US" sz="1200" dirty="0">
                <a:latin typeface="Monaco" pitchFamily="2" charset="0"/>
              </a:rPr>
              <a:t>/ns/A&gt; &lt;http://</a:t>
            </a:r>
            <a:r>
              <a:rPr lang="en-US" sz="1200" dirty="0" err="1">
                <a:latin typeface="Monaco" pitchFamily="2" charset="0"/>
              </a:rPr>
              <a:t>example.org</a:t>
            </a:r>
            <a:r>
              <a:rPr lang="en-US" sz="1200" dirty="0">
                <a:latin typeface="Monaco" pitchFamily="2" charset="0"/>
              </a:rPr>
              <a:t>/ns/B&gt; &lt;http://</a:t>
            </a:r>
            <a:r>
              <a:rPr lang="en-US" sz="1200" dirty="0" err="1">
                <a:latin typeface="Monaco" pitchFamily="2" charset="0"/>
              </a:rPr>
              <a:t>example.org</a:t>
            </a:r>
            <a:r>
              <a:rPr lang="en-US" sz="1200" dirty="0">
                <a:latin typeface="Monaco" pitchFamily="2" charset="0"/>
              </a:rPr>
              <a:t>/ns/C&gt; .</a:t>
            </a:r>
          </a:p>
        </p:txBody>
      </p:sp>
    </p:spTree>
    <p:extLst>
      <p:ext uri="{BB962C8B-B14F-4D97-AF65-F5344CB8AC3E}">
        <p14:creationId xmlns:p14="http://schemas.microsoft.com/office/powerpoint/2010/main" val="3792407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B7A3-8F38-DA43-9620-700EBB2F43A8}"/>
              </a:ext>
            </a:extLst>
          </p:cNvPr>
          <p:cNvSpPr>
            <a:spLocks noGrp="1"/>
          </p:cNvSpPr>
          <p:nvPr>
            <p:ph type="title"/>
          </p:nvPr>
        </p:nvSpPr>
        <p:spPr/>
        <p:txBody>
          <a:bodyPr>
            <a:normAutofit fontScale="90000"/>
          </a:bodyPr>
          <a:lstStyle/>
          <a:p>
            <a:r>
              <a:rPr lang="en-US" dirty="0"/>
              <a:t>RDF Turtle with CURIES and prefix</a:t>
            </a:r>
          </a:p>
        </p:txBody>
      </p:sp>
      <p:sp>
        <p:nvSpPr>
          <p:cNvPr id="3" name="Content Placeholder 2">
            <a:extLst>
              <a:ext uri="{FF2B5EF4-FFF2-40B4-BE49-F238E27FC236}">
                <a16:creationId xmlns:a16="http://schemas.microsoft.com/office/drawing/2014/main" id="{7578C558-D3D3-184E-B081-DBC9B95E4CAA}"/>
              </a:ext>
            </a:extLst>
          </p:cNvPr>
          <p:cNvSpPr>
            <a:spLocks noGrp="1"/>
          </p:cNvSpPr>
          <p:nvPr>
            <p:ph idx="1"/>
          </p:nvPr>
        </p:nvSpPr>
        <p:spPr/>
        <p:txBody>
          <a:bodyPr anchor="ctr"/>
          <a:lstStyle/>
          <a:p>
            <a:pPr marL="0" indent="0">
              <a:buNone/>
            </a:pPr>
            <a:r>
              <a:rPr lang="en-US" dirty="0">
                <a:latin typeface="Monaco" pitchFamily="2" charset="0"/>
              </a:rPr>
              <a:t>@prefix ex: &lt;http://</a:t>
            </a:r>
            <a:r>
              <a:rPr lang="en-US" dirty="0" err="1">
                <a:latin typeface="Monaco" pitchFamily="2" charset="0"/>
              </a:rPr>
              <a:t>example.org</a:t>
            </a:r>
            <a:r>
              <a:rPr lang="en-US" dirty="0">
                <a:latin typeface="Monaco" pitchFamily="2" charset="0"/>
              </a:rPr>
              <a:t>/ns/&gt; . </a:t>
            </a:r>
          </a:p>
          <a:p>
            <a:pPr marL="0" indent="0">
              <a:buNone/>
            </a:pPr>
            <a:endParaRPr lang="en-US" dirty="0">
              <a:latin typeface="Monaco" pitchFamily="2" charset="0"/>
            </a:endParaRPr>
          </a:p>
          <a:p>
            <a:pPr marL="0" indent="0">
              <a:buNone/>
            </a:pPr>
            <a:r>
              <a:rPr lang="en-US" dirty="0" err="1">
                <a:latin typeface="Monaco" pitchFamily="2" charset="0"/>
              </a:rPr>
              <a:t>ex:A</a:t>
            </a:r>
            <a:r>
              <a:rPr lang="en-US" dirty="0">
                <a:latin typeface="Monaco" pitchFamily="2" charset="0"/>
              </a:rPr>
              <a:t> </a:t>
            </a:r>
            <a:r>
              <a:rPr lang="en-US" dirty="0" err="1">
                <a:latin typeface="Monaco" pitchFamily="2" charset="0"/>
              </a:rPr>
              <a:t>ex:B</a:t>
            </a:r>
            <a:r>
              <a:rPr lang="en-US" dirty="0">
                <a:latin typeface="Monaco" pitchFamily="2" charset="0"/>
              </a:rPr>
              <a:t> </a:t>
            </a:r>
            <a:r>
              <a:rPr lang="en-US" dirty="0" err="1">
                <a:latin typeface="Monaco" pitchFamily="2" charset="0"/>
              </a:rPr>
              <a:t>ex:C</a:t>
            </a:r>
            <a:r>
              <a:rPr lang="en-US" dirty="0">
                <a:latin typeface="Monaco" pitchFamily="2" charset="0"/>
              </a:rPr>
              <a:t> .</a:t>
            </a:r>
          </a:p>
        </p:txBody>
      </p:sp>
    </p:spTree>
    <p:extLst>
      <p:ext uri="{BB962C8B-B14F-4D97-AF65-F5344CB8AC3E}">
        <p14:creationId xmlns:p14="http://schemas.microsoft.com/office/powerpoint/2010/main" val="2233431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C04E-363B-2C45-BB70-C14E30239032}"/>
              </a:ext>
            </a:extLst>
          </p:cNvPr>
          <p:cNvSpPr>
            <a:spLocks noGrp="1"/>
          </p:cNvSpPr>
          <p:nvPr>
            <p:ph type="title"/>
          </p:nvPr>
        </p:nvSpPr>
        <p:spPr/>
        <p:txBody>
          <a:bodyPr/>
          <a:lstStyle/>
          <a:p>
            <a:r>
              <a:rPr lang="en-US" dirty="0"/>
              <a:t>Multiple statements</a:t>
            </a:r>
          </a:p>
        </p:txBody>
      </p:sp>
      <p:sp>
        <p:nvSpPr>
          <p:cNvPr id="3" name="Content Placeholder 2">
            <a:extLst>
              <a:ext uri="{FF2B5EF4-FFF2-40B4-BE49-F238E27FC236}">
                <a16:creationId xmlns:a16="http://schemas.microsoft.com/office/drawing/2014/main" id="{F59647C7-C50B-5240-9CAC-EBEB110553BF}"/>
              </a:ext>
            </a:extLst>
          </p:cNvPr>
          <p:cNvSpPr>
            <a:spLocks noGrp="1"/>
          </p:cNvSpPr>
          <p:nvPr>
            <p:ph idx="1"/>
          </p:nvPr>
        </p:nvSpPr>
        <p:spPr/>
        <p:txBody>
          <a:bodyPr>
            <a:normAutofit/>
          </a:bodyPr>
          <a:lstStyle/>
          <a:p>
            <a:pPr marL="0" indent="0">
              <a:buNone/>
            </a:pPr>
            <a:r>
              <a:rPr lang="en-US" sz="1800" dirty="0">
                <a:latin typeface="Monaco" pitchFamily="2" charset="0"/>
              </a:rPr>
              <a:t>@prefix ex: &lt;http://</a:t>
            </a:r>
            <a:r>
              <a:rPr lang="en-US" sz="1800" dirty="0" err="1">
                <a:latin typeface="Monaco" pitchFamily="2" charset="0"/>
              </a:rPr>
              <a:t>example.org</a:t>
            </a:r>
            <a:r>
              <a:rPr lang="en-US" sz="1800" dirty="0">
                <a:latin typeface="Monaco" pitchFamily="2" charset="0"/>
              </a:rPr>
              <a:t>/ns/&gt; . </a:t>
            </a:r>
          </a:p>
          <a:p>
            <a:pPr marL="0" indent="0">
              <a:buNone/>
            </a:pPr>
            <a:r>
              <a:rPr lang="en-US" sz="1800" dirty="0">
                <a:latin typeface="Monaco" pitchFamily="2" charset="0"/>
              </a:rPr>
              <a:t>@prefix </a:t>
            </a:r>
            <a:r>
              <a:rPr lang="en-US" sz="1800" dirty="0" err="1">
                <a:latin typeface="Monaco" pitchFamily="2" charset="0"/>
              </a:rPr>
              <a:t>xsd</a:t>
            </a:r>
            <a:r>
              <a:rPr lang="en-US" sz="1800" dirty="0">
                <a:latin typeface="Monaco" pitchFamily="2" charset="0"/>
              </a:rPr>
              <a:t>: &lt;http://www.w3.org/TR/xmlschema-2/&gt; . </a:t>
            </a:r>
          </a:p>
          <a:p>
            <a:pPr marL="0" indent="0">
              <a:buNone/>
            </a:pPr>
            <a:endParaRPr lang="en-US" sz="1800" dirty="0">
              <a:latin typeface="Monaco" pitchFamily="2" charset="0"/>
            </a:endParaRPr>
          </a:p>
          <a:p>
            <a:pPr marL="0" indent="0">
              <a:buNone/>
            </a:pPr>
            <a:r>
              <a:rPr lang="en-US" sz="1800" dirty="0" err="1">
                <a:latin typeface="Monaco" pitchFamily="2" charset="0"/>
              </a:rPr>
              <a:t>ex:A</a:t>
            </a:r>
            <a:r>
              <a:rPr lang="en-US" sz="1800" dirty="0">
                <a:latin typeface="Monaco" pitchFamily="2" charset="0"/>
              </a:rPr>
              <a:t> </a:t>
            </a:r>
            <a:r>
              <a:rPr lang="en-US" sz="1800" dirty="0" err="1">
                <a:latin typeface="Monaco" pitchFamily="2" charset="0"/>
              </a:rPr>
              <a:t>ex:B</a:t>
            </a:r>
            <a:r>
              <a:rPr lang="en-US" sz="1800" dirty="0">
                <a:latin typeface="Monaco" pitchFamily="2" charset="0"/>
              </a:rPr>
              <a:t> </a:t>
            </a:r>
            <a:r>
              <a:rPr lang="en-US" sz="1800" dirty="0" err="1">
                <a:latin typeface="Monaco" pitchFamily="2" charset="0"/>
              </a:rPr>
              <a:t>ex:C</a:t>
            </a:r>
            <a:r>
              <a:rPr lang="en-US" sz="1800" dirty="0">
                <a:latin typeface="Monaco" pitchFamily="2" charset="0"/>
              </a:rPr>
              <a:t> ; </a:t>
            </a:r>
          </a:p>
          <a:p>
            <a:pPr marL="0" indent="0">
              <a:buNone/>
            </a:pPr>
            <a:r>
              <a:rPr lang="en-US" sz="1800" dirty="0">
                <a:latin typeface="Monaco" pitchFamily="2" charset="0"/>
              </a:rPr>
              <a:t>	</a:t>
            </a:r>
            <a:r>
              <a:rPr lang="en-US" sz="1800" dirty="0" err="1">
                <a:latin typeface="Monaco" pitchFamily="2" charset="0"/>
              </a:rPr>
              <a:t>ex:D</a:t>
            </a:r>
            <a:r>
              <a:rPr lang="en-US" sz="1800" dirty="0">
                <a:latin typeface="Monaco" pitchFamily="2" charset="0"/>
              </a:rPr>
              <a:t> "example" ; </a:t>
            </a:r>
          </a:p>
          <a:p>
            <a:pPr marL="0" indent="0">
              <a:buNone/>
            </a:pPr>
            <a:r>
              <a:rPr lang="en-US" sz="1800" dirty="0">
                <a:latin typeface="Monaco" pitchFamily="2" charset="0"/>
              </a:rPr>
              <a:t>	</a:t>
            </a:r>
            <a:r>
              <a:rPr lang="en-US" sz="1800" dirty="0" err="1">
                <a:latin typeface="Monaco" pitchFamily="2" charset="0"/>
              </a:rPr>
              <a:t>ex:E</a:t>
            </a:r>
            <a:r>
              <a:rPr lang="en-US" sz="1800" dirty="0">
                <a:latin typeface="Monaco" pitchFamily="2" charset="0"/>
              </a:rPr>
              <a:t> "1"^^</a:t>
            </a:r>
            <a:r>
              <a:rPr lang="en-US" sz="1800" dirty="0" err="1">
                <a:latin typeface="Monaco" pitchFamily="2" charset="0"/>
              </a:rPr>
              <a:t>xsd:integer</a:t>
            </a:r>
            <a:r>
              <a:rPr lang="en-US" sz="1800" dirty="0">
                <a:latin typeface="Monaco" pitchFamily="2" charset="0"/>
              </a:rPr>
              <a:t> .</a:t>
            </a:r>
          </a:p>
        </p:txBody>
      </p:sp>
    </p:spTree>
    <p:extLst>
      <p:ext uri="{BB962C8B-B14F-4D97-AF65-F5344CB8AC3E}">
        <p14:creationId xmlns:p14="http://schemas.microsoft.com/office/powerpoint/2010/main" val="3040080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3A75-7907-3046-BA63-C598C871B488}"/>
              </a:ext>
            </a:extLst>
          </p:cNvPr>
          <p:cNvSpPr>
            <a:spLocks noGrp="1"/>
          </p:cNvSpPr>
          <p:nvPr>
            <p:ph type="title"/>
          </p:nvPr>
        </p:nvSpPr>
        <p:spPr/>
        <p:txBody>
          <a:bodyPr>
            <a:noAutofit/>
          </a:bodyPr>
          <a:lstStyle/>
          <a:p>
            <a:r>
              <a:rPr lang="en-US" sz="3600" dirty="0"/>
              <a:t>Tables to Triples</a:t>
            </a:r>
          </a:p>
        </p:txBody>
      </p:sp>
      <p:sp>
        <p:nvSpPr>
          <p:cNvPr id="3" name="Content Placeholder 2">
            <a:extLst>
              <a:ext uri="{FF2B5EF4-FFF2-40B4-BE49-F238E27FC236}">
                <a16:creationId xmlns:a16="http://schemas.microsoft.com/office/drawing/2014/main" id="{B42F8FC4-EB8A-E04F-B7A6-C918F15065F4}"/>
              </a:ext>
            </a:extLst>
          </p:cNvPr>
          <p:cNvSpPr>
            <a:spLocks noGrp="1"/>
          </p:cNvSpPr>
          <p:nvPr>
            <p:ph idx="1"/>
          </p:nvPr>
        </p:nvSpPr>
        <p:spPr>
          <a:xfrm>
            <a:off x="802922" y="1885144"/>
            <a:ext cx="7604983" cy="4771688"/>
          </a:xfrm>
        </p:spPr>
        <p:txBody>
          <a:bodyPr>
            <a:normAutofit/>
          </a:bodyPr>
          <a:lstStyle/>
          <a:p>
            <a:pPr marL="0" indent="0">
              <a:buNone/>
            </a:pPr>
            <a:r>
              <a:rPr lang="en-US" dirty="0"/>
              <a:t>Raw data conversion:</a:t>
            </a:r>
          </a:p>
          <a:p>
            <a:pPr marL="0" indent="0">
              <a:buNone/>
            </a:pPr>
            <a:r>
              <a:rPr lang="en-US" sz="1200" dirty="0">
                <a:latin typeface="Monaco" pitchFamily="2" charset="0"/>
              </a:rPr>
              <a:t>java -jar obo-</a:t>
            </a:r>
            <a:r>
              <a:rPr lang="en-US" sz="1200" dirty="0" err="1">
                <a:latin typeface="Monaco" pitchFamily="2" charset="0"/>
              </a:rPr>
              <a:t>tutorial.jar</a:t>
            </a:r>
            <a:r>
              <a:rPr lang="en-US" sz="1200" dirty="0">
                <a:latin typeface="Monaco" pitchFamily="2" charset="0"/>
              </a:rPr>
              <a:t> convert </a:t>
            </a:r>
            <a:r>
              <a:rPr lang="en-US" sz="1200" dirty="0" err="1">
                <a:latin typeface="Monaco" pitchFamily="2" charset="0"/>
              </a:rPr>
              <a:t>prefixes.ttl</a:t>
            </a:r>
            <a:r>
              <a:rPr lang="en-US" sz="1200" dirty="0">
                <a:latin typeface="Monaco" pitchFamily="2" charset="0"/>
              </a:rPr>
              <a:t> data-</a:t>
            </a:r>
            <a:r>
              <a:rPr lang="en-US" sz="1200" dirty="0" err="1">
                <a:latin typeface="Monaco" pitchFamily="2" charset="0"/>
              </a:rPr>
              <a:t>after.csv</a:t>
            </a:r>
            <a:r>
              <a:rPr lang="en-US" sz="1200" dirty="0">
                <a:latin typeface="Monaco" pitchFamily="2" charset="0"/>
              </a:rPr>
              <a:t> </a:t>
            </a:r>
            <a:r>
              <a:rPr lang="en-US" sz="1200" dirty="0">
                <a:latin typeface="Monaco" pitchFamily="2" charset="0"/>
                <a:hlinkClick r:id="rId3"/>
              </a:rPr>
              <a:t>data-</a:t>
            </a:r>
            <a:r>
              <a:rPr lang="en-US" sz="1200" dirty="0" err="1">
                <a:latin typeface="Monaco" pitchFamily="2" charset="0"/>
                <a:hlinkClick r:id="rId3"/>
              </a:rPr>
              <a:t>raw.ttl</a:t>
            </a:r>
            <a:endParaRPr lang="en-US" sz="1200" dirty="0">
              <a:latin typeface="Monaco" pitchFamily="2" charset="0"/>
            </a:endParaRPr>
          </a:p>
          <a:p>
            <a:pPr marL="0" indent="0">
              <a:buNone/>
            </a:pPr>
            <a:endParaRPr lang="en-US" sz="1200" dirty="0">
              <a:latin typeface="Monaco" pitchFamily="2" charset="0"/>
            </a:endParaRPr>
          </a:p>
          <a:p>
            <a:pPr marL="0" indent="0">
              <a:buNone/>
            </a:pPr>
            <a:r>
              <a:rPr lang="en-US" dirty="0">
                <a:latin typeface="+mn-lt"/>
              </a:rPr>
              <a:t>Part of the output:</a:t>
            </a:r>
          </a:p>
          <a:p>
            <a:pPr marL="0" indent="0">
              <a:buNone/>
            </a:pPr>
            <a:r>
              <a:rPr lang="en-US" sz="1200" dirty="0">
                <a:latin typeface="Monaco" pitchFamily="2" charset="0"/>
              </a:rPr>
              <a:t>tutorial:row-1 a </a:t>
            </a:r>
          </a:p>
          <a:p>
            <a:pPr marL="0" indent="0">
              <a:buNone/>
            </a:pPr>
            <a:r>
              <a:rPr lang="en-US" sz="1200" dirty="0">
                <a:latin typeface="Monaco" pitchFamily="2" charset="0"/>
              </a:rPr>
              <a:t>	</a:t>
            </a:r>
            <a:r>
              <a:rPr lang="en-US" sz="1200" dirty="0" err="1">
                <a:latin typeface="Monaco" pitchFamily="2" charset="0"/>
              </a:rPr>
              <a:t>tutorial:row</a:t>
            </a:r>
            <a:r>
              <a:rPr lang="en-US" sz="1200" dirty="0">
                <a:latin typeface="Monaco" pitchFamily="2" charset="0"/>
              </a:rPr>
              <a:t> ; </a:t>
            </a:r>
          </a:p>
          <a:p>
            <a:pPr marL="0" indent="0">
              <a:buNone/>
            </a:pPr>
            <a:r>
              <a:rPr lang="en-US" sz="1200" dirty="0">
                <a:latin typeface="Monaco" pitchFamily="2" charset="0"/>
              </a:rPr>
              <a:t>	</a:t>
            </a:r>
            <a:r>
              <a:rPr lang="en-US" sz="1200" dirty="0" err="1">
                <a:latin typeface="Monaco" pitchFamily="2" charset="0"/>
              </a:rPr>
              <a:t>tutorial:column-datetime</a:t>
            </a:r>
            <a:r>
              <a:rPr lang="en-US" sz="1200" dirty="0">
                <a:latin typeface="Monaco" pitchFamily="2" charset="0"/>
              </a:rPr>
              <a:t> "2014-01-01T10:21:00-0500" ; </a:t>
            </a:r>
          </a:p>
          <a:p>
            <a:pPr marL="0" indent="0">
              <a:buNone/>
            </a:pPr>
            <a:r>
              <a:rPr lang="en-US" sz="1200" dirty="0">
                <a:latin typeface="Monaco" pitchFamily="2" charset="0"/>
              </a:rPr>
              <a:t>	</a:t>
            </a:r>
            <a:r>
              <a:rPr lang="en-US" sz="1200" dirty="0" err="1">
                <a:latin typeface="Monaco" pitchFamily="2" charset="0"/>
              </a:rPr>
              <a:t>tutorial:column-disease</a:t>
            </a:r>
            <a:r>
              <a:rPr lang="en-US" sz="1200" dirty="0">
                <a:latin typeface="Monaco" pitchFamily="2" charset="0"/>
              </a:rPr>
              <a:t> obo:MPATH_268 ; </a:t>
            </a:r>
          </a:p>
          <a:p>
            <a:pPr marL="0" indent="0">
              <a:buNone/>
            </a:pPr>
            <a:r>
              <a:rPr lang="en-US" sz="1200" dirty="0">
                <a:latin typeface="Monaco" pitchFamily="2" charset="0"/>
              </a:rPr>
              <a:t>	</a:t>
            </a:r>
            <a:r>
              <a:rPr lang="en-US" sz="1200" dirty="0" err="1">
                <a:latin typeface="Monaco" pitchFamily="2" charset="0"/>
              </a:rPr>
              <a:t>tutorial:column-group</a:t>
            </a:r>
            <a:r>
              <a:rPr lang="en-US" sz="1200" dirty="0">
                <a:latin typeface="Monaco" pitchFamily="2" charset="0"/>
              </a:rPr>
              <a:t> tutorial:group-1 ; </a:t>
            </a:r>
          </a:p>
          <a:p>
            <a:pPr marL="0" indent="0">
              <a:buNone/>
            </a:pPr>
            <a:r>
              <a:rPr lang="en-US" sz="1200" dirty="0">
                <a:latin typeface="Monaco" pitchFamily="2" charset="0"/>
              </a:rPr>
              <a:t>	</a:t>
            </a:r>
            <a:r>
              <a:rPr lang="en-US" sz="1200" dirty="0" err="1">
                <a:latin typeface="Monaco" pitchFamily="2" charset="0"/>
              </a:rPr>
              <a:t>tutorial:column-investigator</a:t>
            </a:r>
            <a:r>
              <a:rPr lang="en-US" sz="1200" dirty="0">
                <a:latin typeface="Monaco" pitchFamily="2" charset="0"/>
              </a:rPr>
              <a:t> &lt;http://</a:t>
            </a:r>
            <a:r>
              <a:rPr lang="en-US" sz="1200" dirty="0" err="1">
                <a:latin typeface="Monaco" pitchFamily="2" charset="0"/>
              </a:rPr>
              <a:t>orcid.org</a:t>
            </a:r>
            <a:r>
              <a:rPr lang="en-US" sz="1200" dirty="0">
                <a:latin typeface="Monaco" pitchFamily="2" charset="0"/>
              </a:rPr>
              <a:t>/0000-0001-5139-5557&gt; ; </a:t>
            </a:r>
          </a:p>
          <a:p>
            <a:pPr marL="0" indent="0">
              <a:buNone/>
            </a:pPr>
            <a:r>
              <a:rPr lang="en-US" sz="1200" dirty="0">
                <a:latin typeface="Monaco" pitchFamily="2" charset="0"/>
              </a:rPr>
              <a:t>	</a:t>
            </a:r>
            <a:r>
              <a:rPr lang="en-US" sz="1200" dirty="0" err="1">
                <a:latin typeface="Monaco" pitchFamily="2" charset="0"/>
              </a:rPr>
              <a:t>tutorial:column-organ</a:t>
            </a:r>
            <a:r>
              <a:rPr lang="en-US" sz="1200" dirty="0">
                <a:latin typeface="Monaco" pitchFamily="2" charset="0"/>
              </a:rPr>
              <a:t> obo:UBERON_0002048 ; </a:t>
            </a:r>
          </a:p>
          <a:p>
            <a:pPr marL="0" indent="0">
              <a:buNone/>
            </a:pPr>
            <a:r>
              <a:rPr lang="en-US" sz="1200" dirty="0">
                <a:latin typeface="Monaco" pitchFamily="2" charset="0"/>
              </a:rPr>
              <a:t>	</a:t>
            </a:r>
            <a:r>
              <a:rPr lang="en-US" sz="1200" dirty="0" err="1">
                <a:latin typeface="Monaco" pitchFamily="2" charset="0"/>
              </a:rPr>
              <a:t>tutorial:column-protocol</a:t>
            </a:r>
            <a:r>
              <a:rPr lang="en-US" sz="1200" dirty="0">
                <a:latin typeface="Monaco" pitchFamily="2" charset="0"/>
              </a:rPr>
              <a:t> obo:OBI_0600020 ; </a:t>
            </a:r>
          </a:p>
          <a:p>
            <a:pPr marL="0" indent="0">
              <a:buNone/>
            </a:pPr>
            <a:r>
              <a:rPr lang="en-US" sz="1200" dirty="0">
                <a:latin typeface="Monaco" pitchFamily="2" charset="0"/>
              </a:rPr>
              <a:t>	</a:t>
            </a:r>
            <a:r>
              <a:rPr lang="en-US" sz="1200" dirty="0" err="1">
                <a:latin typeface="Monaco" pitchFamily="2" charset="0"/>
              </a:rPr>
              <a:t>tutorial:column-qualifier</a:t>
            </a:r>
            <a:r>
              <a:rPr lang="en-US" sz="1200" dirty="0">
                <a:latin typeface="Monaco" pitchFamily="2" charset="0"/>
              </a:rPr>
              <a:t> obo:PATO_0000396 ; </a:t>
            </a:r>
          </a:p>
          <a:p>
            <a:pPr marL="0" indent="0">
              <a:buNone/>
            </a:pPr>
            <a:r>
              <a:rPr lang="en-US" sz="1200" dirty="0">
                <a:latin typeface="Monaco" pitchFamily="2" charset="0"/>
              </a:rPr>
              <a:t>	</a:t>
            </a:r>
            <a:r>
              <a:rPr lang="en-US" sz="1200" dirty="0" err="1">
                <a:latin typeface="Monaco" pitchFamily="2" charset="0"/>
              </a:rPr>
              <a:t>tutorial:column-sex</a:t>
            </a:r>
            <a:r>
              <a:rPr lang="en-US" sz="1200" dirty="0">
                <a:latin typeface="Monaco" pitchFamily="2" charset="0"/>
              </a:rPr>
              <a:t> obo:PATO_0000383 ; </a:t>
            </a:r>
          </a:p>
          <a:p>
            <a:pPr marL="0" indent="0">
              <a:buNone/>
            </a:pPr>
            <a:r>
              <a:rPr lang="en-US" sz="1200" dirty="0">
                <a:latin typeface="Monaco" pitchFamily="2" charset="0"/>
              </a:rPr>
              <a:t>	</a:t>
            </a:r>
            <a:r>
              <a:rPr lang="en-US" sz="1200" dirty="0" err="1">
                <a:latin typeface="Monaco" pitchFamily="2" charset="0"/>
              </a:rPr>
              <a:t>tutorial:column-species</a:t>
            </a:r>
            <a:r>
              <a:rPr lang="en-US" sz="1200" dirty="0">
                <a:latin typeface="Monaco" pitchFamily="2" charset="0"/>
              </a:rPr>
              <a:t> obo:NCBITaxon_10116 ; </a:t>
            </a:r>
          </a:p>
          <a:p>
            <a:pPr marL="0" indent="0">
              <a:buNone/>
            </a:pPr>
            <a:r>
              <a:rPr lang="en-US" sz="1200" dirty="0">
                <a:latin typeface="Monaco" pitchFamily="2" charset="0"/>
              </a:rPr>
              <a:t>	</a:t>
            </a:r>
            <a:r>
              <a:rPr lang="en-US" sz="1200" dirty="0" err="1">
                <a:latin typeface="Monaco" pitchFamily="2" charset="0"/>
              </a:rPr>
              <a:t>tutorial:column-strain</a:t>
            </a:r>
            <a:r>
              <a:rPr lang="en-US" sz="1200" dirty="0">
                <a:latin typeface="Monaco" pitchFamily="2" charset="0"/>
              </a:rPr>
              <a:t> tutorial:F344N ; </a:t>
            </a:r>
          </a:p>
          <a:p>
            <a:pPr marL="0" indent="0">
              <a:buNone/>
            </a:pPr>
            <a:r>
              <a:rPr lang="en-US" sz="1200" dirty="0">
                <a:latin typeface="Monaco" pitchFamily="2" charset="0"/>
              </a:rPr>
              <a:t>	</a:t>
            </a:r>
            <a:r>
              <a:rPr lang="en-US" sz="1200" dirty="0" err="1">
                <a:latin typeface="Monaco" pitchFamily="2" charset="0"/>
              </a:rPr>
              <a:t>tutorial:column-subject</a:t>
            </a:r>
            <a:r>
              <a:rPr lang="en-US" sz="1200" dirty="0">
                <a:latin typeface="Monaco" pitchFamily="2" charset="0"/>
              </a:rPr>
              <a:t> tutorial:subject-12 . </a:t>
            </a:r>
          </a:p>
          <a:p>
            <a:pPr marL="0" indent="0">
              <a:buNone/>
            </a:pPr>
            <a:endParaRPr lang="en-US" sz="1200" dirty="0">
              <a:latin typeface="Monaco" pitchFamily="2" charset="0"/>
            </a:endParaRPr>
          </a:p>
          <a:p>
            <a:pPr marL="0" indent="0">
              <a:buNone/>
            </a:pPr>
            <a:endParaRPr lang="en-US" dirty="0"/>
          </a:p>
        </p:txBody>
      </p:sp>
    </p:spTree>
    <p:extLst>
      <p:ext uri="{BB962C8B-B14F-4D97-AF65-F5344CB8AC3E}">
        <p14:creationId xmlns:p14="http://schemas.microsoft.com/office/powerpoint/2010/main" val="3942752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22C2-8817-6A41-8D1B-A8FA0471033A}"/>
              </a:ext>
            </a:extLst>
          </p:cNvPr>
          <p:cNvSpPr>
            <a:spLocks noGrp="1"/>
          </p:cNvSpPr>
          <p:nvPr>
            <p:ph type="title"/>
          </p:nvPr>
        </p:nvSpPr>
        <p:spPr/>
        <p:txBody>
          <a:bodyPr/>
          <a:lstStyle/>
          <a:p>
            <a:r>
              <a:rPr lang="en-US" dirty="0"/>
              <a:t>Other Data Conversion Tools</a:t>
            </a:r>
          </a:p>
        </p:txBody>
      </p:sp>
      <p:sp>
        <p:nvSpPr>
          <p:cNvPr id="3" name="Content Placeholder 2">
            <a:extLst>
              <a:ext uri="{FF2B5EF4-FFF2-40B4-BE49-F238E27FC236}">
                <a16:creationId xmlns:a16="http://schemas.microsoft.com/office/drawing/2014/main" id="{AFF0BAFB-1058-044F-86EC-61EFD42D151C}"/>
              </a:ext>
            </a:extLst>
          </p:cNvPr>
          <p:cNvSpPr>
            <a:spLocks noGrp="1"/>
          </p:cNvSpPr>
          <p:nvPr>
            <p:ph idx="1"/>
          </p:nvPr>
        </p:nvSpPr>
        <p:spPr>
          <a:xfrm>
            <a:off x="802922" y="1885144"/>
            <a:ext cx="7604983" cy="4759496"/>
          </a:xfrm>
        </p:spPr>
        <p:txBody>
          <a:bodyPr>
            <a:normAutofit fontScale="92500" lnSpcReduction="10000"/>
          </a:bodyPr>
          <a:lstStyle/>
          <a:p>
            <a:r>
              <a:rPr lang="en-US" dirty="0"/>
              <a:t>Java + Apache Jena library (this is what obo-</a:t>
            </a:r>
            <a:r>
              <a:rPr lang="en-US" dirty="0" err="1"/>
              <a:t>tutorial.jar</a:t>
            </a:r>
            <a:r>
              <a:rPr lang="en-US" dirty="0"/>
              <a:t> uses)</a:t>
            </a:r>
            <a:br>
              <a:rPr lang="en-US" dirty="0"/>
            </a:br>
            <a:r>
              <a:rPr lang="en-US" dirty="0">
                <a:hlinkClick r:id="rId3"/>
              </a:rPr>
              <a:t>http://jena.apache.org</a:t>
            </a:r>
            <a:r>
              <a:rPr lang="en-US" dirty="0"/>
              <a:t> </a:t>
            </a:r>
          </a:p>
          <a:p>
            <a:r>
              <a:rPr lang="en-US" dirty="0"/>
              <a:t>Karma Data Integration</a:t>
            </a:r>
            <a:br>
              <a:rPr lang="en-US" dirty="0"/>
            </a:br>
            <a:r>
              <a:rPr lang="en-US" dirty="0">
                <a:hlinkClick r:id="rId4"/>
              </a:rPr>
              <a:t>http://usc-isi-i2.github.io/karma/</a:t>
            </a:r>
            <a:r>
              <a:rPr lang="en-US" dirty="0"/>
              <a:t> </a:t>
            </a:r>
            <a:br>
              <a:rPr lang="en-US" dirty="0"/>
            </a:br>
            <a:r>
              <a:rPr lang="en-US" dirty="0"/>
              <a:t>Tutorial: </a:t>
            </a:r>
            <a:r>
              <a:rPr lang="en-US" dirty="0">
                <a:hlinkClick r:id="rId5"/>
              </a:rPr>
              <a:t>https://github.com/szeke/karma-tcdl-tutorial</a:t>
            </a:r>
            <a:r>
              <a:rPr lang="en-US" dirty="0"/>
              <a:t> </a:t>
            </a:r>
          </a:p>
          <a:p>
            <a:r>
              <a:rPr lang="en-US" dirty="0"/>
              <a:t>D2RQ</a:t>
            </a:r>
            <a:br>
              <a:rPr lang="en-US" dirty="0"/>
            </a:br>
            <a:r>
              <a:rPr lang="en-US" dirty="0">
                <a:hlinkClick r:id="rId6"/>
              </a:rPr>
              <a:t>http://d2rq.org/</a:t>
            </a:r>
            <a:r>
              <a:rPr lang="en-US" dirty="0"/>
              <a:t> </a:t>
            </a:r>
          </a:p>
          <a:p>
            <a:r>
              <a:rPr lang="en-US" dirty="0"/>
              <a:t>Linked Pipes ETL</a:t>
            </a:r>
            <a:br>
              <a:rPr lang="en-US" dirty="0"/>
            </a:br>
            <a:r>
              <a:rPr lang="en-US" dirty="0">
                <a:hlinkClick r:id="rId7"/>
              </a:rPr>
              <a:t>https://etl.linkedpipes.com/</a:t>
            </a:r>
            <a:r>
              <a:rPr lang="en-US" dirty="0"/>
              <a:t> </a:t>
            </a:r>
          </a:p>
          <a:p>
            <a:r>
              <a:rPr lang="en-US" dirty="0"/>
              <a:t>ROBOT template command (extends QTT)</a:t>
            </a:r>
            <a:br>
              <a:rPr lang="en-US" dirty="0"/>
            </a:br>
            <a:r>
              <a:rPr lang="en-US" dirty="0">
                <a:hlinkClick r:id="rId8"/>
              </a:rPr>
              <a:t>http://robot.obolibrary.org/template</a:t>
            </a:r>
            <a:r>
              <a:rPr lang="en-US" dirty="0"/>
              <a:t> </a:t>
            </a:r>
          </a:p>
          <a:p>
            <a:r>
              <a:rPr lang="en-US" dirty="0"/>
              <a:t>Monarch Initiative's Dipper</a:t>
            </a:r>
            <a:br>
              <a:rPr lang="en-US" dirty="0"/>
            </a:br>
            <a:r>
              <a:rPr lang="en-US" dirty="0">
                <a:hlinkClick r:id="rId9"/>
              </a:rPr>
              <a:t>https://github.com/monarch-initiative/dipper</a:t>
            </a:r>
            <a:r>
              <a:rPr lang="en-US" dirty="0"/>
              <a:t> </a:t>
            </a:r>
          </a:p>
        </p:txBody>
      </p:sp>
    </p:spTree>
    <p:extLst>
      <p:ext uri="{BB962C8B-B14F-4D97-AF65-F5344CB8AC3E}">
        <p14:creationId xmlns:p14="http://schemas.microsoft.com/office/powerpoint/2010/main" val="1175045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Ontologies and...</a:t>
            </a:r>
            <a:br>
              <a:rPr lang="en-US"/>
            </a:br>
            <a:r>
              <a:rPr lang="en-US"/>
              <a:t>	Metadata</a:t>
            </a:r>
            <a:endParaRPr lang="en-US" dirty="0"/>
          </a:p>
        </p:txBody>
      </p:sp>
      <p:sp>
        <p:nvSpPr>
          <p:cNvPr id="3" name="Content Placeholder 2"/>
          <p:cNvSpPr>
            <a:spLocks noGrp="1"/>
          </p:cNvSpPr>
          <p:nvPr>
            <p:ph idx="1"/>
          </p:nvPr>
        </p:nvSpPr>
        <p:spPr>
          <a:xfrm>
            <a:off x="802922" y="1885144"/>
            <a:ext cx="7604983" cy="4747304"/>
          </a:xfrm>
        </p:spPr>
        <p:txBody>
          <a:bodyPr>
            <a:normAutofit fontScale="92500" lnSpcReduction="10000"/>
          </a:bodyPr>
          <a:lstStyle/>
          <a:p>
            <a:r>
              <a:rPr lang="en-US" dirty="0"/>
              <a:t>Ontologies are </a:t>
            </a:r>
            <a:r>
              <a:rPr lang="en-US" i="1" dirty="0"/>
              <a:t>Semantic</a:t>
            </a:r>
            <a:r>
              <a:rPr lang="en-US" dirty="0"/>
              <a:t> Metadata</a:t>
            </a:r>
          </a:p>
          <a:p>
            <a:pPr lvl="1"/>
            <a:r>
              <a:rPr lang="en-US" dirty="0"/>
              <a:t>Globally unique identifiers in the form of URIs</a:t>
            </a:r>
            <a:br>
              <a:rPr lang="en-US" dirty="0"/>
            </a:br>
            <a:r>
              <a:rPr lang="en-US" sz="1050" dirty="0">
                <a:latin typeface="Monaco" charset="0"/>
                <a:ea typeface="Monaco" charset="0"/>
                <a:cs typeface="Monaco" charset="0"/>
              </a:rPr>
              <a:t>&lt;http://</a:t>
            </a:r>
            <a:r>
              <a:rPr lang="en-US" sz="1050" dirty="0" err="1">
                <a:latin typeface="Monaco" charset="0"/>
                <a:ea typeface="Monaco" charset="0"/>
                <a:cs typeface="Monaco" charset="0"/>
              </a:rPr>
              <a:t>data.ohsu.edu</a:t>
            </a:r>
            <a:r>
              <a:rPr lang="en-US" sz="1050" dirty="0">
                <a:latin typeface="Monaco" charset="0"/>
                <a:ea typeface="Monaco" charset="0"/>
                <a:cs typeface="Monaco" charset="0"/>
              </a:rPr>
              <a:t>/entity/53e86b89-98b6-5b8e-8b44-ab36e21851fa&gt; </a:t>
            </a:r>
            <a:br>
              <a:rPr lang="en-US" sz="1050" dirty="0">
                <a:latin typeface="Monaco" charset="0"/>
                <a:ea typeface="Monaco" charset="0"/>
                <a:cs typeface="Monaco" charset="0"/>
              </a:rPr>
            </a:br>
            <a:r>
              <a:rPr lang="en-US" sz="1050" dirty="0">
                <a:latin typeface="Monaco" charset="0"/>
                <a:ea typeface="Monaco" charset="0"/>
                <a:cs typeface="Monaco" charset="0"/>
              </a:rPr>
              <a:t>&lt;http://www.w3.org/1999/02/22-rdf-syntax-ns#type&gt; &lt;http://</a:t>
            </a:r>
            <a:r>
              <a:rPr lang="en-US" sz="1050" dirty="0" err="1">
                <a:latin typeface="Monaco" charset="0"/>
                <a:ea typeface="Monaco" charset="0"/>
                <a:cs typeface="Monaco" charset="0"/>
              </a:rPr>
              <a:t>schema.org</a:t>
            </a:r>
            <a:r>
              <a:rPr lang="en-US" sz="1050" dirty="0">
                <a:latin typeface="Monaco" charset="0"/>
                <a:ea typeface="Monaco" charset="0"/>
                <a:cs typeface="Monaco" charset="0"/>
              </a:rPr>
              <a:t>/</a:t>
            </a:r>
            <a:r>
              <a:rPr lang="en-US" sz="1050" dirty="0" err="1">
                <a:latin typeface="Monaco" charset="0"/>
                <a:ea typeface="Monaco" charset="0"/>
                <a:cs typeface="Monaco" charset="0"/>
              </a:rPr>
              <a:t>MedicalClinic</a:t>
            </a:r>
            <a:r>
              <a:rPr lang="en-US" sz="1050" dirty="0">
                <a:latin typeface="Monaco" charset="0"/>
                <a:ea typeface="Monaco" charset="0"/>
                <a:cs typeface="Monaco" charset="0"/>
              </a:rPr>
              <a:t>&gt; .</a:t>
            </a:r>
          </a:p>
          <a:p>
            <a:pPr lvl="2"/>
            <a:r>
              <a:rPr lang="en-US" dirty="0"/>
              <a:t>This is the Resource Description Framework (RDF)</a:t>
            </a:r>
          </a:p>
          <a:p>
            <a:pPr lvl="2"/>
            <a:r>
              <a:rPr lang="en-US" dirty="0"/>
              <a:t>Always know what entity we're referring to in any context</a:t>
            </a:r>
          </a:p>
          <a:p>
            <a:pPr lvl="2"/>
            <a:r>
              <a:rPr lang="en-US" dirty="0"/>
              <a:t>RDF + URIs = Linked Data</a:t>
            </a:r>
          </a:p>
          <a:p>
            <a:pPr lvl="1"/>
            <a:r>
              <a:rPr lang="en-US" dirty="0"/>
              <a:t>Organize entities by their relationship to each other</a:t>
            </a:r>
          </a:p>
          <a:p>
            <a:pPr lvl="2"/>
            <a:r>
              <a:rPr lang="en-US" dirty="0"/>
              <a:t>Interconnectedness</a:t>
            </a:r>
          </a:p>
          <a:p>
            <a:pPr lvl="2"/>
            <a:r>
              <a:rPr lang="en-US" dirty="0"/>
              <a:t>Places descriptive/structural/administrative metadata in context</a:t>
            </a:r>
          </a:p>
          <a:p>
            <a:pPr lvl="1"/>
            <a:r>
              <a:rPr lang="en-US" dirty="0"/>
              <a:t>Designed for sharing and reuse</a:t>
            </a:r>
          </a:p>
          <a:p>
            <a:pPr lvl="2"/>
            <a:r>
              <a:rPr lang="en-US" dirty="0"/>
              <a:t>Semantic Web</a:t>
            </a:r>
          </a:p>
        </p:txBody>
      </p:sp>
    </p:spTree>
    <p:extLst>
      <p:ext uri="{BB962C8B-B14F-4D97-AF65-F5344CB8AC3E}">
        <p14:creationId xmlns:p14="http://schemas.microsoft.com/office/powerpoint/2010/main" val="217805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FC70F-2A14-5B4E-978C-96D329F709E1}"/>
              </a:ext>
            </a:extLst>
          </p:cNvPr>
          <p:cNvSpPr>
            <a:spLocks noGrp="1"/>
          </p:cNvSpPr>
          <p:nvPr>
            <p:ph type="title"/>
          </p:nvPr>
        </p:nvSpPr>
        <p:spPr/>
        <p:txBody>
          <a:bodyPr>
            <a:noAutofit/>
          </a:bodyPr>
          <a:lstStyle/>
          <a:p>
            <a:r>
              <a:rPr lang="en-US" sz="3600" dirty="0"/>
              <a:t>Querying instance data with SPARQL</a:t>
            </a:r>
          </a:p>
        </p:txBody>
      </p:sp>
      <p:sp>
        <p:nvSpPr>
          <p:cNvPr id="3" name="Content Placeholder 2">
            <a:extLst>
              <a:ext uri="{FF2B5EF4-FFF2-40B4-BE49-F238E27FC236}">
                <a16:creationId xmlns:a16="http://schemas.microsoft.com/office/drawing/2014/main" id="{2D484417-74F9-8F44-A369-4EB496F951C6}"/>
              </a:ext>
            </a:extLst>
          </p:cNvPr>
          <p:cNvSpPr>
            <a:spLocks noGrp="1"/>
          </p:cNvSpPr>
          <p:nvPr>
            <p:ph idx="1"/>
          </p:nvPr>
        </p:nvSpPr>
        <p:spPr>
          <a:xfrm>
            <a:off x="802921" y="2250904"/>
            <a:ext cx="7604983" cy="4393736"/>
          </a:xfrm>
        </p:spPr>
        <p:txBody>
          <a:bodyPr>
            <a:normAutofit/>
          </a:bodyPr>
          <a:lstStyle/>
          <a:p>
            <a:pPr marL="0" indent="0">
              <a:buNone/>
            </a:pPr>
            <a:r>
              <a:rPr lang="en-US" dirty="0"/>
              <a:t>SPARQL is the query language for RDF graphs</a:t>
            </a:r>
          </a:p>
          <a:p>
            <a:pPr marL="0" indent="0">
              <a:buNone/>
            </a:pPr>
            <a:endParaRPr lang="en-US" dirty="0"/>
          </a:p>
          <a:p>
            <a:r>
              <a:rPr lang="en-US" dirty="0"/>
              <a:t>Load data-</a:t>
            </a:r>
            <a:r>
              <a:rPr lang="en-US" dirty="0" err="1"/>
              <a:t>raw.ttl</a:t>
            </a:r>
            <a:r>
              <a:rPr lang="en-US" dirty="0"/>
              <a:t> Turtle file into Protégé</a:t>
            </a:r>
          </a:p>
          <a:p>
            <a:r>
              <a:rPr lang="en-US" dirty="0"/>
              <a:t>Open the "SPARQL Query" tab</a:t>
            </a:r>
          </a:p>
          <a:p>
            <a:r>
              <a:rPr lang="en-US" dirty="0"/>
              <a:t>Paste in the prefixes:</a:t>
            </a:r>
          </a:p>
          <a:p>
            <a:pPr marL="0" indent="0">
              <a:buNone/>
            </a:pPr>
            <a:r>
              <a:rPr lang="en-US" sz="1700" dirty="0">
                <a:latin typeface="Monaco" pitchFamily="2" charset="0"/>
              </a:rPr>
              <a:t>PREFIX </a:t>
            </a:r>
            <a:r>
              <a:rPr lang="en-US" sz="1700" dirty="0" err="1">
                <a:latin typeface="Monaco" pitchFamily="2" charset="0"/>
              </a:rPr>
              <a:t>rdf</a:t>
            </a:r>
            <a:r>
              <a:rPr lang="en-US" sz="1700" dirty="0">
                <a:latin typeface="Monaco" pitchFamily="2" charset="0"/>
              </a:rPr>
              <a:t>: &lt;http://www.w3.org/1999/02/22-rdf-syntax-ns#&gt;</a:t>
            </a:r>
          </a:p>
          <a:p>
            <a:pPr marL="0" indent="0">
              <a:buNone/>
            </a:pPr>
            <a:r>
              <a:rPr lang="en-US" sz="1700" dirty="0">
                <a:latin typeface="Monaco" pitchFamily="2" charset="0"/>
              </a:rPr>
              <a:t>PREFIX </a:t>
            </a:r>
            <a:r>
              <a:rPr lang="en-US" sz="1700" dirty="0" err="1">
                <a:latin typeface="Monaco" pitchFamily="2" charset="0"/>
              </a:rPr>
              <a:t>rdfs</a:t>
            </a:r>
            <a:r>
              <a:rPr lang="en-US" sz="1700" dirty="0">
                <a:latin typeface="Monaco" pitchFamily="2" charset="0"/>
              </a:rPr>
              <a:t>: &lt;http://www.w3.org/2000/01/</a:t>
            </a:r>
            <a:r>
              <a:rPr lang="en-US" sz="1700" dirty="0" err="1">
                <a:latin typeface="Monaco" pitchFamily="2" charset="0"/>
              </a:rPr>
              <a:t>rdf</a:t>
            </a:r>
            <a:r>
              <a:rPr lang="en-US" sz="1700" dirty="0">
                <a:latin typeface="Monaco" pitchFamily="2" charset="0"/>
              </a:rPr>
              <a:t>-schema#&gt; </a:t>
            </a:r>
          </a:p>
          <a:p>
            <a:pPr marL="0" indent="0">
              <a:buNone/>
            </a:pPr>
            <a:r>
              <a:rPr lang="en-US" sz="1700" dirty="0">
                <a:latin typeface="Monaco" pitchFamily="2" charset="0"/>
              </a:rPr>
              <a:t>PREFIX </a:t>
            </a:r>
            <a:r>
              <a:rPr lang="en-US" sz="1700" dirty="0" err="1">
                <a:latin typeface="Monaco" pitchFamily="2" charset="0"/>
              </a:rPr>
              <a:t>xsd</a:t>
            </a:r>
            <a:r>
              <a:rPr lang="en-US" sz="1700" dirty="0">
                <a:latin typeface="Monaco" pitchFamily="2" charset="0"/>
              </a:rPr>
              <a:t>: &lt;http://www.w3.org/2001/</a:t>
            </a:r>
            <a:r>
              <a:rPr lang="en-US" sz="1700" dirty="0" err="1">
                <a:latin typeface="Monaco" pitchFamily="2" charset="0"/>
              </a:rPr>
              <a:t>XMLSchema</a:t>
            </a:r>
            <a:r>
              <a:rPr lang="en-US" sz="1700" dirty="0">
                <a:latin typeface="Monaco" pitchFamily="2" charset="0"/>
              </a:rPr>
              <a:t>#&gt; </a:t>
            </a:r>
          </a:p>
          <a:p>
            <a:pPr marL="0" indent="0">
              <a:buNone/>
            </a:pPr>
            <a:r>
              <a:rPr lang="en-US" sz="1700" dirty="0">
                <a:latin typeface="Monaco" pitchFamily="2" charset="0"/>
              </a:rPr>
              <a:t>PREFIX owl: &lt;http://www.w3.org/2002/07/owl#&gt; </a:t>
            </a:r>
          </a:p>
          <a:p>
            <a:pPr marL="0" indent="0">
              <a:buNone/>
            </a:pPr>
            <a:r>
              <a:rPr lang="en-US" sz="1700" dirty="0">
                <a:latin typeface="Monaco" pitchFamily="2" charset="0"/>
              </a:rPr>
              <a:t>PREFIX obo: &lt;http://</a:t>
            </a:r>
            <a:r>
              <a:rPr lang="en-US" sz="1700" dirty="0" err="1">
                <a:latin typeface="Monaco" pitchFamily="2" charset="0"/>
              </a:rPr>
              <a:t>purl.obolibrary.org</a:t>
            </a:r>
            <a:r>
              <a:rPr lang="en-US" sz="1700" dirty="0">
                <a:latin typeface="Monaco" pitchFamily="2" charset="0"/>
              </a:rPr>
              <a:t>/obo/&gt; </a:t>
            </a:r>
          </a:p>
          <a:p>
            <a:pPr marL="0" indent="0">
              <a:buNone/>
            </a:pPr>
            <a:r>
              <a:rPr lang="en-US" sz="1700" dirty="0">
                <a:latin typeface="Monaco" pitchFamily="2" charset="0"/>
              </a:rPr>
              <a:t>PREFIX tutorial: &lt;https://</a:t>
            </a:r>
            <a:r>
              <a:rPr lang="en-US" sz="1700" dirty="0" err="1">
                <a:latin typeface="Monaco" pitchFamily="2" charset="0"/>
              </a:rPr>
              <a:t>github.com</a:t>
            </a:r>
            <a:r>
              <a:rPr lang="en-US" sz="1700" dirty="0">
                <a:latin typeface="Monaco" pitchFamily="2" charset="0"/>
              </a:rPr>
              <a:t>/</a:t>
            </a:r>
            <a:r>
              <a:rPr lang="en-US" sz="1700" dirty="0" err="1">
                <a:latin typeface="Monaco" pitchFamily="2" charset="0"/>
              </a:rPr>
              <a:t>jamesaoverton</a:t>
            </a:r>
            <a:r>
              <a:rPr lang="en-US" sz="1700" dirty="0">
                <a:latin typeface="Monaco" pitchFamily="2" charset="0"/>
              </a:rPr>
              <a:t>/obo-tutorial/raw/master/examples/obo-</a:t>
            </a:r>
            <a:r>
              <a:rPr lang="en-US" sz="1700" dirty="0" err="1">
                <a:latin typeface="Monaco" pitchFamily="2" charset="0"/>
              </a:rPr>
              <a:t>tutorial.owl</a:t>
            </a:r>
            <a:r>
              <a:rPr lang="en-US" sz="1700" dirty="0">
                <a:latin typeface="Monaco" pitchFamily="2" charset="0"/>
              </a:rPr>
              <a:t>#&gt;</a:t>
            </a:r>
          </a:p>
        </p:txBody>
      </p:sp>
    </p:spTree>
    <p:extLst>
      <p:ext uri="{BB962C8B-B14F-4D97-AF65-F5344CB8AC3E}">
        <p14:creationId xmlns:p14="http://schemas.microsoft.com/office/powerpoint/2010/main" val="2667970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A021-1A10-154C-A921-B82AE7A4DFAA}"/>
              </a:ext>
            </a:extLst>
          </p:cNvPr>
          <p:cNvSpPr>
            <a:spLocks noGrp="1"/>
          </p:cNvSpPr>
          <p:nvPr>
            <p:ph type="title"/>
          </p:nvPr>
        </p:nvSpPr>
        <p:spPr/>
        <p:txBody>
          <a:bodyPr>
            <a:noAutofit/>
          </a:bodyPr>
          <a:lstStyle/>
          <a:p>
            <a:r>
              <a:rPr lang="en-US" sz="3600" dirty="0"/>
              <a:t>Querying instance data with SPARQL</a:t>
            </a:r>
          </a:p>
        </p:txBody>
      </p:sp>
      <p:sp>
        <p:nvSpPr>
          <p:cNvPr id="3" name="Content Placeholder 2">
            <a:extLst>
              <a:ext uri="{FF2B5EF4-FFF2-40B4-BE49-F238E27FC236}">
                <a16:creationId xmlns:a16="http://schemas.microsoft.com/office/drawing/2014/main" id="{61BB60A1-DEA4-DC48-A361-06895FD4C885}"/>
              </a:ext>
            </a:extLst>
          </p:cNvPr>
          <p:cNvSpPr>
            <a:spLocks noGrp="1"/>
          </p:cNvSpPr>
          <p:nvPr>
            <p:ph idx="1"/>
          </p:nvPr>
        </p:nvSpPr>
        <p:spPr/>
        <p:txBody>
          <a:bodyPr/>
          <a:lstStyle/>
          <a:p>
            <a:r>
              <a:rPr lang="en-US" dirty="0"/>
              <a:t>Execute a simple query:</a:t>
            </a:r>
          </a:p>
          <a:p>
            <a:pPr marL="400050" lvl="1" indent="0">
              <a:buNone/>
            </a:pPr>
            <a:r>
              <a:rPr lang="en-US" sz="1800" dirty="0">
                <a:latin typeface="Monaco" pitchFamily="2" charset="0"/>
              </a:rPr>
              <a:t>SELECT ?subject ?predicate ?object </a:t>
            </a:r>
          </a:p>
          <a:p>
            <a:pPr marL="400050" lvl="1" indent="0">
              <a:buNone/>
            </a:pPr>
            <a:r>
              <a:rPr lang="en-US" sz="1800" dirty="0">
                <a:latin typeface="Monaco" pitchFamily="2" charset="0"/>
              </a:rPr>
              <a:t>WHERE { ?subject ?predicate ?object }</a:t>
            </a:r>
          </a:p>
          <a:p>
            <a:r>
              <a:rPr lang="en-US" dirty="0"/>
              <a:t>Click "Execute" to see a lot of triples</a:t>
            </a:r>
          </a:p>
          <a:p>
            <a:r>
              <a:rPr lang="en-US" dirty="0"/>
              <a:t>See the tutorial for more query examples</a:t>
            </a:r>
          </a:p>
        </p:txBody>
      </p:sp>
    </p:spTree>
    <p:extLst>
      <p:ext uri="{BB962C8B-B14F-4D97-AF65-F5344CB8AC3E}">
        <p14:creationId xmlns:p14="http://schemas.microsoft.com/office/powerpoint/2010/main" val="73795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A8B3-9C11-9841-9A3F-AB4246220686}"/>
              </a:ext>
            </a:extLst>
          </p:cNvPr>
          <p:cNvSpPr>
            <a:spLocks noGrp="1"/>
          </p:cNvSpPr>
          <p:nvPr>
            <p:ph type="title"/>
          </p:nvPr>
        </p:nvSpPr>
        <p:spPr/>
        <p:txBody>
          <a:bodyPr/>
          <a:lstStyle/>
          <a:p>
            <a:r>
              <a:rPr lang="en-US" dirty="0"/>
              <a:t>Modelling Instance Data</a:t>
            </a:r>
          </a:p>
        </p:txBody>
      </p:sp>
      <p:sp>
        <p:nvSpPr>
          <p:cNvPr id="3" name="Content Placeholder 2">
            <a:extLst>
              <a:ext uri="{FF2B5EF4-FFF2-40B4-BE49-F238E27FC236}">
                <a16:creationId xmlns:a16="http://schemas.microsoft.com/office/drawing/2014/main" id="{E9A37BCE-510C-7A46-97E2-D1F40D45F26D}"/>
              </a:ext>
            </a:extLst>
          </p:cNvPr>
          <p:cNvSpPr>
            <a:spLocks noGrp="1"/>
          </p:cNvSpPr>
          <p:nvPr>
            <p:ph idx="1"/>
          </p:nvPr>
        </p:nvSpPr>
        <p:spPr>
          <a:xfrm>
            <a:off x="802922" y="1885144"/>
            <a:ext cx="7604983" cy="4771688"/>
          </a:xfrm>
        </p:spPr>
        <p:txBody>
          <a:bodyPr>
            <a:normAutofit/>
          </a:bodyPr>
          <a:lstStyle/>
          <a:p>
            <a:r>
              <a:rPr lang="en-US" dirty="0"/>
              <a:t>These raw triples are a crude translation, we can do better</a:t>
            </a:r>
          </a:p>
          <a:p>
            <a:r>
              <a:rPr lang="en-US" dirty="0"/>
              <a:t>SPARQL UPDATE lets us INSERT new data</a:t>
            </a:r>
          </a:p>
          <a:p>
            <a:r>
              <a:rPr lang="en-US" dirty="0"/>
              <a:t>RDF can be organized into graphs, named by IRIs</a:t>
            </a:r>
          </a:p>
          <a:p>
            <a:pPr lvl="1"/>
            <a:r>
              <a:rPr lang="en-US" dirty="0" err="1"/>
              <a:t>tutorial:raw</a:t>
            </a:r>
            <a:r>
              <a:rPr lang="en-US" dirty="0"/>
              <a:t> (raw triples)</a:t>
            </a:r>
          </a:p>
          <a:p>
            <a:pPr lvl="1"/>
            <a:r>
              <a:rPr lang="en-US" dirty="0" err="1"/>
              <a:t>tutorial:ontology</a:t>
            </a:r>
            <a:r>
              <a:rPr lang="en-US" dirty="0"/>
              <a:t> (the </a:t>
            </a:r>
            <a:r>
              <a:rPr lang="en-US" dirty="0" err="1"/>
              <a:t>appliation</a:t>
            </a:r>
            <a:r>
              <a:rPr lang="en-US" dirty="0"/>
              <a:t> ontology)</a:t>
            </a:r>
          </a:p>
          <a:p>
            <a:pPr lvl="1"/>
            <a:r>
              <a:rPr lang="en-US" dirty="0" err="1"/>
              <a:t>tutorial:data</a:t>
            </a:r>
            <a:r>
              <a:rPr lang="en-US" dirty="0"/>
              <a:t> (the new model)</a:t>
            </a:r>
          </a:p>
        </p:txBody>
      </p:sp>
    </p:spTree>
    <p:extLst>
      <p:ext uri="{BB962C8B-B14F-4D97-AF65-F5344CB8AC3E}">
        <p14:creationId xmlns:p14="http://schemas.microsoft.com/office/powerpoint/2010/main" val="809828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F431-5036-5845-83B5-E799169CCB66}"/>
              </a:ext>
            </a:extLst>
          </p:cNvPr>
          <p:cNvSpPr>
            <a:spLocks noGrp="1"/>
          </p:cNvSpPr>
          <p:nvPr>
            <p:ph type="title"/>
          </p:nvPr>
        </p:nvSpPr>
        <p:spPr/>
        <p:txBody>
          <a:bodyPr/>
          <a:lstStyle/>
          <a:p>
            <a:r>
              <a:rPr lang="en-US" dirty="0"/>
              <a:t>Simplified SPARQL INSERT</a:t>
            </a:r>
          </a:p>
        </p:txBody>
      </p:sp>
      <p:sp>
        <p:nvSpPr>
          <p:cNvPr id="3" name="Content Placeholder 2">
            <a:extLst>
              <a:ext uri="{FF2B5EF4-FFF2-40B4-BE49-F238E27FC236}">
                <a16:creationId xmlns:a16="http://schemas.microsoft.com/office/drawing/2014/main" id="{B6FBAB3C-D8CC-1145-A634-E45EEEC05278}"/>
              </a:ext>
            </a:extLst>
          </p:cNvPr>
          <p:cNvSpPr>
            <a:spLocks noGrp="1"/>
          </p:cNvSpPr>
          <p:nvPr>
            <p:ph idx="1"/>
          </p:nvPr>
        </p:nvSpPr>
        <p:spPr>
          <a:xfrm>
            <a:off x="802922" y="1885144"/>
            <a:ext cx="7604983" cy="4771688"/>
          </a:xfrm>
        </p:spPr>
        <p:txBody>
          <a:bodyPr>
            <a:normAutofit fontScale="55000" lnSpcReduction="20000"/>
          </a:bodyPr>
          <a:lstStyle/>
          <a:p>
            <a:pPr marL="0" indent="0">
              <a:buNone/>
            </a:pPr>
            <a:r>
              <a:rPr lang="en-US" dirty="0"/>
              <a:t>INSERT { </a:t>
            </a:r>
          </a:p>
          <a:p>
            <a:pPr marL="0" indent="0">
              <a:buNone/>
            </a:pPr>
            <a:r>
              <a:rPr lang="en-US" dirty="0"/>
              <a:t>	GRAPH </a:t>
            </a:r>
            <a:r>
              <a:rPr lang="en-US" dirty="0" err="1"/>
              <a:t>tutorial:data</a:t>
            </a:r>
            <a:r>
              <a:rPr lang="en-US" dirty="0"/>
              <a:t> { </a:t>
            </a:r>
          </a:p>
          <a:p>
            <a:pPr marL="0" indent="0">
              <a:buNone/>
            </a:pPr>
            <a:r>
              <a:rPr lang="en-US" dirty="0"/>
              <a:t>		?subject </a:t>
            </a:r>
          </a:p>
          <a:p>
            <a:pPr marL="0" indent="0">
              <a:buNone/>
            </a:pPr>
            <a:r>
              <a:rPr lang="en-US" dirty="0"/>
              <a:t>			</a:t>
            </a:r>
            <a:r>
              <a:rPr lang="en-US" dirty="0" err="1"/>
              <a:t>rdf:type</a:t>
            </a:r>
            <a:r>
              <a:rPr lang="en-US" dirty="0"/>
              <a:t> ?species ; </a:t>
            </a:r>
            <a:br>
              <a:rPr lang="en-US" dirty="0"/>
            </a:br>
            <a:r>
              <a:rPr lang="en-US" dirty="0"/>
              <a:t>			</a:t>
            </a:r>
            <a:r>
              <a:rPr lang="en-US" dirty="0" err="1"/>
              <a:t>rdfs:label</a:t>
            </a:r>
            <a:r>
              <a:rPr lang="en-US" dirty="0"/>
              <a:t> ?</a:t>
            </a:r>
            <a:r>
              <a:rPr lang="en-US" dirty="0" err="1"/>
              <a:t>subject_label</a:t>
            </a:r>
            <a:r>
              <a:rPr lang="en-US" dirty="0"/>
              <a:t> .</a:t>
            </a:r>
          </a:p>
          <a:p>
            <a:pPr marL="0" indent="0">
              <a:buNone/>
            </a:pPr>
            <a:r>
              <a:rPr lang="en-US" dirty="0"/>
              <a:t>		?organ </a:t>
            </a:r>
          </a:p>
          <a:p>
            <a:pPr marL="0" indent="0">
              <a:buNone/>
            </a:pPr>
            <a:r>
              <a:rPr lang="en-US" dirty="0"/>
              <a:t>			</a:t>
            </a:r>
            <a:r>
              <a:rPr lang="en-US" dirty="0" err="1"/>
              <a:t>rdf:type</a:t>
            </a:r>
            <a:r>
              <a:rPr lang="en-US" dirty="0"/>
              <a:t> ?</a:t>
            </a:r>
            <a:r>
              <a:rPr lang="en-US" dirty="0" err="1"/>
              <a:t>organ_type</a:t>
            </a:r>
            <a:r>
              <a:rPr lang="en-US" dirty="0"/>
              <a:t> ; </a:t>
            </a:r>
          </a:p>
          <a:p>
            <a:pPr marL="0" indent="0">
              <a:buNone/>
            </a:pPr>
            <a:r>
              <a:rPr lang="en-US" dirty="0"/>
              <a:t>			</a:t>
            </a:r>
            <a:r>
              <a:rPr lang="en-US" dirty="0" err="1"/>
              <a:t>rdfs:label</a:t>
            </a:r>
            <a:r>
              <a:rPr lang="en-US" dirty="0"/>
              <a:t> ?</a:t>
            </a:r>
            <a:r>
              <a:rPr lang="en-US" dirty="0" err="1"/>
              <a:t>organ_label</a:t>
            </a:r>
            <a:r>
              <a:rPr lang="en-US" dirty="0"/>
              <a:t> ; </a:t>
            </a:r>
          </a:p>
          <a:p>
            <a:pPr marL="0" indent="0">
              <a:buNone/>
            </a:pPr>
            <a:r>
              <a:rPr lang="en-US" dirty="0"/>
              <a:t>			obo:BFO_0000050 ?subject . # part of </a:t>
            </a:r>
          </a:p>
          <a:p>
            <a:pPr marL="0" indent="0">
              <a:buNone/>
            </a:pPr>
            <a:r>
              <a:rPr lang="en-US" dirty="0"/>
              <a:t>	} </a:t>
            </a:r>
          </a:p>
          <a:p>
            <a:pPr marL="0" indent="0">
              <a:buNone/>
            </a:pPr>
            <a:r>
              <a:rPr lang="en-US" dirty="0"/>
              <a:t>} WHERE { </a:t>
            </a:r>
          </a:p>
          <a:p>
            <a:pPr marL="0" indent="0">
              <a:buNone/>
            </a:pPr>
            <a:r>
              <a:rPr lang="en-US" dirty="0"/>
              <a:t>	GRAPH </a:t>
            </a:r>
            <a:r>
              <a:rPr lang="en-US" dirty="0" err="1"/>
              <a:t>tutorial:raw</a:t>
            </a:r>
            <a:r>
              <a:rPr lang="en-US" dirty="0"/>
              <a:t> { </a:t>
            </a:r>
          </a:p>
          <a:p>
            <a:pPr marL="0" indent="0">
              <a:buNone/>
            </a:pPr>
            <a:r>
              <a:rPr lang="en-US" dirty="0"/>
              <a:t>		?</a:t>
            </a:r>
            <a:r>
              <a:rPr lang="en-US" dirty="0" err="1"/>
              <a:t>subject_row</a:t>
            </a:r>
            <a:r>
              <a:rPr lang="en-US" dirty="0"/>
              <a:t> </a:t>
            </a:r>
          </a:p>
          <a:p>
            <a:pPr marL="0" indent="0">
              <a:buNone/>
            </a:pPr>
            <a:r>
              <a:rPr lang="en-US" dirty="0"/>
              <a:t>			</a:t>
            </a:r>
            <a:r>
              <a:rPr lang="en-US" dirty="0" err="1"/>
              <a:t>tutorial:column-subject</a:t>
            </a:r>
            <a:r>
              <a:rPr lang="en-US" dirty="0"/>
              <a:t> ?subject ; </a:t>
            </a:r>
          </a:p>
          <a:p>
            <a:pPr marL="0" indent="0">
              <a:buNone/>
            </a:pPr>
            <a:r>
              <a:rPr lang="en-US" dirty="0"/>
              <a:t>			</a:t>
            </a:r>
            <a:r>
              <a:rPr lang="en-US" dirty="0" err="1"/>
              <a:t>tutorial:column-species</a:t>
            </a:r>
            <a:r>
              <a:rPr lang="en-US" dirty="0"/>
              <a:t> ?species ; </a:t>
            </a:r>
          </a:p>
          <a:p>
            <a:pPr marL="0" indent="0">
              <a:buNone/>
            </a:pPr>
            <a:r>
              <a:rPr lang="en-US" dirty="0"/>
              <a:t>			</a:t>
            </a:r>
            <a:r>
              <a:rPr lang="en-US" dirty="0" err="1"/>
              <a:t>tutorial:column-organ</a:t>
            </a:r>
            <a:r>
              <a:rPr lang="en-US" dirty="0"/>
              <a:t> ?</a:t>
            </a:r>
            <a:r>
              <a:rPr lang="en-US" dirty="0" err="1"/>
              <a:t>organ_type</a:t>
            </a:r>
            <a:r>
              <a:rPr lang="en-US" dirty="0"/>
              <a:t> ; </a:t>
            </a:r>
          </a:p>
          <a:p>
            <a:pPr marL="0" indent="0">
              <a:buNone/>
            </a:pPr>
            <a:r>
              <a:rPr lang="en-US" dirty="0"/>
              <a:t>	} </a:t>
            </a:r>
          </a:p>
          <a:p>
            <a:pPr marL="0" indent="0">
              <a:buNone/>
            </a:pPr>
            <a:r>
              <a:rPr lang="en-US" dirty="0"/>
              <a:t>	GRAPH </a:t>
            </a:r>
            <a:r>
              <a:rPr lang="en-US" dirty="0" err="1"/>
              <a:t>tutorial:ontology</a:t>
            </a:r>
            <a:r>
              <a:rPr lang="en-US" dirty="0"/>
              <a:t> { </a:t>
            </a:r>
          </a:p>
          <a:p>
            <a:pPr marL="0" indent="0">
              <a:buNone/>
            </a:pPr>
            <a:r>
              <a:rPr lang="en-US" dirty="0"/>
              <a:t>		?</a:t>
            </a:r>
            <a:r>
              <a:rPr lang="en-US" dirty="0" err="1"/>
              <a:t>organ_type</a:t>
            </a:r>
            <a:r>
              <a:rPr lang="en-US" dirty="0"/>
              <a:t> </a:t>
            </a:r>
          </a:p>
          <a:p>
            <a:pPr marL="0" indent="0">
              <a:buNone/>
            </a:pPr>
            <a:r>
              <a:rPr lang="en-US" dirty="0"/>
              <a:t>			</a:t>
            </a:r>
            <a:r>
              <a:rPr lang="en-US" dirty="0" err="1"/>
              <a:t>rdfs:label</a:t>
            </a:r>
            <a:r>
              <a:rPr lang="en-US" dirty="0"/>
              <a:t> ?</a:t>
            </a:r>
            <a:r>
              <a:rPr lang="en-US" dirty="0" err="1"/>
              <a:t>organ_type_label</a:t>
            </a:r>
            <a:r>
              <a:rPr lang="en-US" dirty="0"/>
              <a:t> . </a:t>
            </a:r>
          </a:p>
          <a:p>
            <a:pPr marL="0" indent="0">
              <a:buNone/>
            </a:pPr>
            <a:r>
              <a:rPr lang="en-US" dirty="0"/>
              <a:t>} </a:t>
            </a:r>
          </a:p>
          <a:p>
            <a:pPr marL="0" indent="0">
              <a:buNone/>
            </a:pPr>
            <a:r>
              <a:rPr lang="en-US" dirty="0"/>
              <a:t>BIND (URI(CONCAT(STR(?subject), "-organ")) AS ?organ) </a:t>
            </a:r>
          </a:p>
          <a:p>
            <a:pPr marL="0" indent="0">
              <a:buNone/>
            </a:pPr>
            <a:r>
              <a:rPr lang="en-US" dirty="0"/>
              <a:t>BIND (CONCAT("subject ", REPLACE(STR(?subject), "^.*-", "")) AS ?</a:t>
            </a:r>
            <a:r>
              <a:rPr lang="en-US" dirty="0" err="1"/>
              <a:t>subject_label</a:t>
            </a:r>
            <a:r>
              <a:rPr lang="en-US" dirty="0"/>
              <a:t>) </a:t>
            </a:r>
          </a:p>
          <a:p>
            <a:pPr marL="0" indent="0">
              <a:buNone/>
            </a:pPr>
            <a:r>
              <a:rPr lang="en-US" dirty="0"/>
              <a:t>BIND (CONCAT(?</a:t>
            </a:r>
            <a:r>
              <a:rPr lang="en-US" dirty="0" err="1"/>
              <a:t>subject_label</a:t>
            </a:r>
            <a:r>
              <a:rPr lang="en-US" dirty="0"/>
              <a:t>, " ", ?</a:t>
            </a:r>
            <a:r>
              <a:rPr lang="en-US" dirty="0" err="1"/>
              <a:t>organ_type_label</a:t>
            </a:r>
            <a:r>
              <a:rPr lang="en-US" dirty="0"/>
              <a:t>) AS ?</a:t>
            </a:r>
            <a:r>
              <a:rPr lang="en-US" dirty="0" err="1"/>
              <a:t>organ_label</a:t>
            </a:r>
            <a:r>
              <a:rPr lang="en-US" dirty="0"/>
              <a:t>) }</a:t>
            </a:r>
          </a:p>
        </p:txBody>
      </p:sp>
    </p:spTree>
    <p:extLst>
      <p:ext uri="{BB962C8B-B14F-4D97-AF65-F5344CB8AC3E}">
        <p14:creationId xmlns:p14="http://schemas.microsoft.com/office/powerpoint/2010/main" val="3243743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75E80-F06F-3142-BFB1-4A2636FF26C0}"/>
              </a:ext>
            </a:extLst>
          </p:cNvPr>
          <p:cNvSpPr>
            <a:spLocks noGrp="1"/>
          </p:cNvSpPr>
          <p:nvPr>
            <p:ph type="title"/>
          </p:nvPr>
        </p:nvSpPr>
        <p:spPr/>
        <p:txBody>
          <a:bodyPr>
            <a:noAutofit/>
          </a:bodyPr>
          <a:lstStyle/>
          <a:p>
            <a:r>
              <a:rPr lang="en-US" sz="3200" dirty="0"/>
              <a:t>Automatic conversion with obo-</a:t>
            </a:r>
            <a:r>
              <a:rPr lang="en-US" sz="3200" dirty="0" err="1"/>
              <a:t>tutorial.jar</a:t>
            </a:r>
            <a:endParaRPr lang="en-US" sz="3200" dirty="0"/>
          </a:p>
        </p:txBody>
      </p:sp>
      <p:sp>
        <p:nvSpPr>
          <p:cNvPr id="3" name="Content Placeholder 2">
            <a:extLst>
              <a:ext uri="{FF2B5EF4-FFF2-40B4-BE49-F238E27FC236}">
                <a16:creationId xmlns:a16="http://schemas.microsoft.com/office/drawing/2014/main" id="{E3F298EC-843A-8746-A409-D7C548B7CCCD}"/>
              </a:ext>
            </a:extLst>
          </p:cNvPr>
          <p:cNvSpPr>
            <a:spLocks noGrp="1"/>
          </p:cNvSpPr>
          <p:nvPr>
            <p:ph idx="1"/>
          </p:nvPr>
        </p:nvSpPr>
        <p:spPr>
          <a:xfrm>
            <a:off x="802922" y="1885144"/>
            <a:ext cx="7604983" cy="2985525"/>
          </a:xfrm>
        </p:spPr>
        <p:txBody>
          <a:bodyPr anchor="ctr">
            <a:normAutofit/>
          </a:bodyPr>
          <a:lstStyle/>
          <a:p>
            <a:pPr marL="0" indent="0">
              <a:buNone/>
            </a:pPr>
            <a:r>
              <a:rPr lang="en-US" sz="2000" dirty="0">
                <a:latin typeface="Monaco" pitchFamily="2" charset="0"/>
              </a:rPr>
              <a:t>java -jar obo-</a:t>
            </a:r>
            <a:r>
              <a:rPr lang="en-US" sz="2000" dirty="0" err="1">
                <a:latin typeface="Monaco" pitchFamily="2" charset="0"/>
              </a:rPr>
              <a:t>tutorial.jar</a:t>
            </a:r>
            <a:r>
              <a:rPr lang="en-US" sz="2000" dirty="0">
                <a:latin typeface="Monaco" pitchFamily="2" charset="0"/>
              </a:rPr>
              <a:t> model data-</a:t>
            </a:r>
            <a:r>
              <a:rPr lang="en-US" sz="2000" dirty="0" err="1">
                <a:latin typeface="Monaco" pitchFamily="2" charset="0"/>
              </a:rPr>
              <a:t>raw.ttl</a:t>
            </a:r>
            <a:r>
              <a:rPr lang="en-US" sz="2000" dirty="0">
                <a:latin typeface="Monaco" pitchFamily="2" charset="0"/>
              </a:rPr>
              <a:t> </a:t>
            </a:r>
            <a:r>
              <a:rPr lang="en-US" sz="2000" dirty="0" err="1">
                <a:latin typeface="Monaco" pitchFamily="2" charset="0"/>
              </a:rPr>
              <a:t>application.owl</a:t>
            </a:r>
            <a:r>
              <a:rPr lang="en-US" sz="2000" dirty="0">
                <a:latin typeface="Monaco" pitchFamily="2" charset="0"/>
              </a:rPr>
              <a:t> </a:t>
            </a:r>
            <a:r>
              <a:rPr lang="en-US" sz="2000" dirty="0">
                <a:latin typeface="Monaco" pitchFamily="2" charset="0"/>
                <a:hlinkClick r:id="rId3"/>
              </a:rPr>
              <a:t>model.rq</a:t>
            </a:r>
            <a:r>
              <a:rPr lang="en-US" sz="2000" dirty="0">
                <a:latin typeface="Monaco" pitchFamily="2" charset="0"/>
              </a:rPr>
              <a:t> </a:t>
            </a:r>
            <a:r>
              <a:rPr lang="en-US" sz="2000" dirty="0">
                <a:latin typeface="Monaco" pitchFamily="2" charset="0"/>
                <a:hlinkClick r:id="rId4"/>
              </a:rPr>
              <a:t>data-after.ttl</a:t>
            </a:r>
            <a:endParaRPr lang="en-US" sz="2000" dirty="0">
              <a:latin typeface="Monaco" pitchFamily="2" charset="0"/>
            </a:endParaRPr>
          </a:p>
        </p:txBody>
      </p:sp>
    </p:spTree>
    <p:extLst>
      <p:ext uri="{BB962C8B-B14F-4D97-AF65-F5344CB8AC3E}">
        <p14:creationId xmlns:p14="http://schemas.microsoft.com/office/powerpoint/2010/main" val="4007085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87471-F79F-8E48-B054-AB34AFA98D37}"/>
              </a:ext>
            </a:extLst>
          </p:cNvPr>
          <p:cNvSpPr>
            <a:spLocks noGrp="1"/>
          </p:cNvSpPr>
          <p:nvPr>
            <p:ph type="title"/>
          </p:nvPr>
        </p:nvSpPr>
        <p:spPr/>
        <p:txBody>
          <a:bodyPr/>
          <a:lstStyle/>
          <a:p>
            <a:r>
              <a:rPr lang="en-US" dirty="0"/>
              <a:t>Creating a single final version</a:t>
            </a:r>
          </a:p>
        </p:txBody>
      </p:sp>
      <p:sp>
        <p:nvSpPr>
          <p:cNvPr id="3" name="Content Placeholder 2">
            <a:extLst>
              <a:ext uri="{FF2B5EF4-FFF2-40B4-BE49-F238E27FC236}">
                <a16:creationId xmlns:a16="http://schemas.microsoft.com/office/drawing/2014/main" id="{1353A862-422A-EB40-9B32-6F6F29347B4F}"/>
              </a:ext>
            </a:extLst>
          </p:cNvPr>
          <p:cNvSpPr>
            <a:spLocks noGrp="1"/>
          </p:cNvSpPr>
          <p:nvPr>
            <p:ph idx="1"/>
          </p:nvPr>
        </p:nvSpPr>
        <p:spPr/>
        <p:txBody>
          <a:bodyPr anchor="ctr">
            <a:normAutofit/>
          </a:bodyPr>
          <a:lstStyle/>
          <a:p>
            <a:pPr marL="0" indent="0">
              <a:buNone/>
            </a:pPr>
            <a:r>
              <a:rPr lang="en-US" sz="1800" dirty="0">
                <a:latin typeface="Monaco" pitchFamily="2" charset="0"/>
              </a:rPr>
              <a:t>java -jar obo-</a:t>
            </a:r>
            <a:r>
              <a:rPr lang="en-US" sz="1800" dirty="0" err="1">
                <a:latin typeface="Monaco" pitchFamily="2" charset="0"/>
              </a:rPr>
              <a:t>tutorial.jar</a:t>
            </a:r>
            <a:r>
              <a:rPr lang="en-US" sz="1800" dirty="0">
                <a:latin typeface="Monaco" pitchFamily="2" charset="0"/>
              </a:rPr>
              <a:t> merge \</a:t>
            </a:r>
          </a:p>
          <a:p>
            <a:pPr marL="0" indent="0">
              <a:buNone/>
            </a:pPr>
            <a:r>
              <a:rPr lang="en-US" sz="1800" dirty="0">
                <a:latin typeface="Monaco" pitchFamily="2" charset="0"/>
              </a:rPr>
              <a:t>data-</a:t>
            </a:r>
            <a:r>
              <a:rPr lang="en-US" sz="1800" dirty="0" err="1">
                <a:latin typeface="Monaco" pitchFamily="2" charset="0"/>
              </a:rPr>
              <a:t>after.ttl</a:t>
            </a:r>
            <a:r>
              <a:rPr lang="en-US" sz="1800" dirty="0">
                <a:latin typeface="Monaco" pitchFamily="2" charset="0"/>
              </a:rPr>
              <a:t> \ </a:t>
            </a:r>
          </a:p>
          <a:p>
            <a:pPr marL="0" indent="0">
              <a:buNone/>
            </a:pPr>
            <a:r>
              <a:rPr lang="en-US" sz="1800" dirty="0">
                <a:latin typeface="Monaco" pitchFamily="2" charset="0"/>
              </a:rPr>
              <a:t>obo-</a:t>
            </a:r>
            <a:r>
              <a:rPr lang="en-US" sz="1800" dirty="0" err="1">
                <a:latin typeface="Monaco" pitchFamily="2" charset="0"/>
              </a:rPr>
              <a:t>tutorial.owl</a:t>
            </a:r>
            <a:r>
              <a:rPr lang="en-US" sz="1800" dirty="0">
                <a:latin typeface="Monaco" pitchFamily="2" charset="0"/>
              </a:rPr>
              <a:t> \ </a:t>
            </a:r>
          </a:p>
          <a:p>
            <a:pPr marL="0" indent="0">
              <a:buNone/>
            </a:pPr>
            <a:r>
              <a:rPr lang="en-US" sz="1800" dirty="0">
                <a:latin typeface="Monaco" pitchFamily="2" charset="0"/>
              </a:rPr>
              <a:t>"https://</a:t>
            </a:r>
            <a:r>
              <a:rPr lang="en-US" sz="1800" dirty="0" err="1">
                <a:latin typeface="Monaco" pitchFamily="2" charset="0"/>
              </a:rPr>
              <a:t>github.com</a:t>
            </a:r>
            <a:r>
              <a:rPr lang="en-US" sz="1800" dirty="0">
                <a:latin typeface="Monaco" pitchFamily="2" charset="0"/>
              </a:rPr>
              <a:t>/</a:t>
            </a:r>
            <a:r>
              <a:rPr lang="en-US" sz="1800" dirty="0" err="1">
                <a:latin typeface="Monaco" pitchFamily="2" charset="0"/>
              </a:rPr>
              <a:t>jamesaoverton</a:t>
            </a:r>
            <a:r>
              <a:rPr lang="en-US" sz="1800" dirty="0">
                <a:latin typeface="Monaco" pitchFamily="2" charset="0"/>
              </a:rPr>
              <a:t>/obo-tutorial/raw/master/examples/obo-</a:t>
            </a:r>
            <a:r>
              <a:rPr lang="en-US" sz="1800" dirty="0" err="1">
                <a:latin typeface="Monaco" pitchFamily="2" charset="0"/>
              </a:rPr>
              <a:t>tutorial.owl</a:t>
            </a:r>
            <a:r>
              <a:rPr lang="en-US" sz="1800" dirty="0">
                <a:latin typeface="Monaco" pitchFamily="2" charset="0"/>
              </a:rPr>
              <a:t>"</a:t>
            </a:r>
          </a:p>
        </p:txBody>
      </p:sp>
    </p:spTree>
    <p:extLst>
      <p:ext uri="{BB962C8B-B14F-4D97-AF65-F5344CB8AC3E}">
        <p14:creationId xmlns:p14="http://schemas.microsoft.com/office/powerpoint/2010/main" val="810213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E391D-64C0-AA4A-BE89-63B90CED4D7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2EEF2F4-902F-B74C-A680-EBE31129CDB2}"/>
              </a:ext>
            </a:extLst>
          </p:cNvPr>
          <p:cNvSpPr>
            <a:spLocks noGrp="1"/>
          </p:cNvSpPr>
          <p:nvPr>
            <p:ph idx="1"/>
          </p:nvPr>
        </p:nvSpPr>
        <p:spPr>
          <a:xfrm>
            <a:off x="802922" y="1885144"/>
            <a:ext cx="7604983" cy="4771688"/>
          </a:xfrm>
        </p:spPr>
        <p:txBody>
          <a:bodyPr>
            <a:normAutofit/>
          </a:bodyPr>
          <a:lstStyle/>
          <a:p>
            <a:pPr marL="0" indent="0">
              <a:buNone/>
            </a:pPr>
            <a:r>
              <a:rPr lang="en-US" dirty="0">
                <a:hlinkClick r:id="rId2"/>
              </a:rPr>
              <a:t>Ontology 101</a:t>
            </a:r>
            <a:r>
              <a:rPr lang="en-US" dirty="0"/>
              <a:t>: A classic paper on ontology development</a:t>
            </a:r>
            <a:endParaRPr lang="en-US" dirty="0">
              <a:hlinkClick r:id="rId3"/>
            </a:endParaRPr>
          </a:p>
          <a:p>
            <a:pPr marL="0" indent="0">
              <a:buNone/>
            </a:pPr>
            <a:r>
              <a:rPr lang="en-US" dirty="0">
                <a:hlinkClick r:id="rId3"/>
              </a:rPr>
              <a:t>Protégé Pizza Tutorial</a:t>
            </a:r>
            <a:r>
              <a:rPr lang="en-US" dirty="0"/>
              <a:t>: Learning OWL and Protégé using pizza as an example domain</a:t>
            </a:r>
          </a:p>
          <a:p>
            <a:pPr marL="0" indent="0">
              <a:buNone/>
            </a:pPr>
            <a:r>
              <a:rPr lang="en-US" dirty="0">
                <a:hlinkClick r:id="rId4"/>
              </a:rPr>
              <a:t>Protégé Short Course March 27-29</a:t>
            </a:r>
            <a:r>
              <a:rPr lang="en-US" dirty="0"/>
              <a:t>: Learn Protégé and OWL in-depth and in-person</a:t>
            </a:r>
          </a:p>
          <a:p>
            <a:pPr marL="0" indent="0">
              <a:buNone/>
            </a:pPr>
            <a:r>
              <a:rPr lang="en-US" dirty="0">
                <a:hlinkClick r:id="rId5"/>
              </a:rPr>
              <a:t>Semantic Web for the Working Ontologist</a:t>
            </a:r>
            <a:r>
              <a:rPr lang="en-US" dirty="0"/>
              <a:t>: The best book available about Sematic Web technologies</a:t>
            </a:r>
          </a:p>
          <a:p>
            <a:pPr marL="0" indent="0">
              <a:buNone/>
            </a:pPr>
            <a:r>
              <a:rPr lang="en-US" dirty="0">
                <a:hlinkClick r:id="rId6"/>
              </a:rPr>
              <a:t>Linked Data Patterns</a:t>
            </a:r>
            <a:r>
              <a:rPr lang="en-US" dirty="0"/>
              <a:t>: A handy book for implementing Linked Data</a:t>
            </a:r>
          </a:p>
          <a:p>
            <a:pPr marL="0" indent="0">
              <a:buNone/>
            </a:pPr>
            <a:r>
              <a:rPr lang="en-US" dirty="0">
                <a:hlinkClick r:id="rId7"/>
              </a:rPr>
              <a:t>Learning SPARQL</a:t>
            </a:r>
            <a:r>
              <a:rPr lang="en-US" dirty="0"/>
              <a:t>: The best book available about the SPARQL query language</a:t>
            </a:r>
          </a:p>
        </p:txBody>
      </p:sp>
    </p:spTree>
    <p:extLst>
      <p:ext uri="{BB962C8B-B14F-4D97-AF65-F5344CB8AC3E}">
        <p14:creationId xmlns:p14="http://schemas.microsoft.com/office/powerpoint/2010/main" val="3525369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1FB5-DEEE-5B47-8A53-55B805130A27}"/>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A7BEB48-E646-3B47-8360-98D9FC474EF2}"/>
              </a:ext>
            </a:extLst>
          </p:cNvPr>
          <p:cNvSpPr>
            <a:spLocks noGrp="1"/>
          </p:cNvSpPr>
          <p:nvPr>
            <p:ph idx="1"/>
          </p:nvPr>
        </p:nvSpPr>
        <p:spPr/>
        <p:txBody>
          <a:bodyPr anchor="ctr"/>
          <a:lstStyle/>
          <a:p>
            <a:pPr marL="0" indent="0" algn="ctr">
              <a:buNone/>
            </a:pPr>
            <a:r>
              <a:rPr lang="en-US" dirty="0"/>
              <a:t>Email me:</a:t>
            </a:r>
            <a:br>
              <a:rPr lang="en-US" dirty="0"/>
            </a:br>
            <a:r>
              <a:rPr lang="en-US" dirty="0">
                <a:hlinkClick r:id="rId2"/>
              </a:rPr>
              <a:t>whimar@ohsu.edu</a:t>
            </a:r>
            <a:endParaRPr lang="en-US" dirty="0"/>
          </a:p>
          <a:p>
            <a:pPr marL="0" indent="0" algn="ctr">
              <a:buNone/>
            </a:pPr>
            <a:r>
              <a:rPr lang="en-US" dirty="0"/>
              <a:t>Or contact the Library:</a:t>
            </a:r>
            <a:br>
              <a:rPr lang="en-US" dirty="0"/>
            </a:br>
            <a:r>
              <a:rPr lang="en-US" dirty="0">
                <a:hlinkClick r:id="rId3"/>
              </a:rPr>
              <a:t>http://ohsu.libanswers.com/</a:t>
            </a:r>
            <a:endParaRPr lang="en-US" dirty="0"/>
          </a:p>
        </p:txBody>
      </p:sp>
    </p:spTree>
    <p:extLst>
      <p:ext uri="{BB962C8B-B14F-4D97-AF65-F5344CB8AC3E}">
        <p14:creationId xmlns:p14="http://schemas.microsoft.com/office/powerpoint/2010/main" val="2191535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Ontologies and...</a:t>
            </a:r>
            <a:br>
              <a:rPr lang="en-US" dirty="0"/>
            </a:br>
            <a:r>
              <a:rPr lang="en-US" dirty="0"/>
              <a:t>	Controlled Vocabularies</a:t>
            </a:r>
          </a:p>
        </p:txBody>
      </p:sp>
      <p:sp>
        <p:nvSpPr>
          <p:cNvPr id="3" name="Content Placeholder 2">
            <a:extLst>
              <a:ext uri="{FF2B5EF4-FFF2-40B4-BE49-F238E27FC236}">
                <a16:creationId xmlns:a16="http://schemas.microsoft.com/office/drawing/2014/main" id="{8A7D9CD3-02FF-DF42-80C1-A05293BC6951}"/>
              </a:ext>
            </a:extLst>
          </p:cNvPr>
          <p:cNvSpPr>
            <a:spLocks noGrp="1"/>
          </p:cNvSpPr>
          <p:nvPr>
            <p:ph sz="half" idx="1"/>
          </p:nvPr>
        </p:nvSpPr>
        <p:spPr>
          <a:xfrm>
            <a:off x="575254" y="1634014"/>
            <a:ext cx="3920546" cy="3890908"/>
          </a:xfrm>
        </p:spPr>
        <p:txBody>
          <a:bodyPr>
            <a:normAutofit fontScale="92500" lnSpcReduction="10000"/>
          </a:bodyPr>
          <a:lstStyle/>
          <a:p>
            <a:r>
              <a:rPr lang="en-US" dirty="0"/>
              <a:t>Any closed, prescribed list of terms</a:t>
            </a:r>
          </a:p>
          <a:p>
            <a:endParaRPr lang="en-US" dirty="0"/>
          </a:p>
          <a:p>
            <a:r>
              <a:rPr lang="en-US" dirty="0"/>
              <a:t>Typically no definitions</a:t>
            </a:r>
          </a:p>
          <a:p>
            <a:r>
              <a:rPr lang="en-US" dirty="0"/>
              <a:t>No relationships between terms</a:t>
            </a:r>
          </a:p>
          <a:p>
            <a:r>
              <a:rPr lang="en-US" dirty="0"/>
              <a:t>Most basic form is a simple list</a:t>
            </a:r>
          </a:p>
          <a:p>
            <a:endParaRPr lang="en-US" dirty="0"/>
          </a:p>
        </p:txBody>
      </p:sp>
      <p:sp>
        <p:nvSpPr>
          <p:cNvPr id="4" name="Content Placeholder 3">
            <a:extLst>
              <a:ext uri="{FF2B5EF4-FFF2-40B4-BE49-F238E27FC236}">
                <a16:creationId xmlns:a16="http://schemas.microsoft.com/office/drawing/2014/main" id="{D3BDC6B2-D165-D348-A7FC-5E7BCC70AE8F}"/>
              </a:ext>
            </a:extLst>
          </p:cNvPr>
          <p:cNvSpPr>
            <a:spLocks noGrp="1"/>
          </p:cNvSpPr>
          <p:nvPr>
            <p:ph sz="half" idx="2"/>
          </p:nvPr>
        </p:nvSpPr>
        <p:spPr>
          <a:xfrm>
            <a:off x="4648200" y="1634013"/>
            <a:ext cx="3884802" cy="3890909"/>
          </a:xfrm>
        </p:spPr>
        <p:txBody>
          <a:bodyPr>
            <a:normAutofit fontScale="92500" lnSpcReduction="10000"/>
          </a:bodyPr>
          <a:lstStyle/>
          <a:p>
            <a:pPr marL="0" indent="0">
              <a:buNone/>
            </a:pPr>
            <a:r>
              <a:rPr lang="en-US" dirty="0"/>
              <a:t>Wine CV:</a:t>
            </a:r>
          </a:p>
          <a:p>
            <a:r>
              <a:rPr lang="en-US" dirty="0"/>
              <a:t>Pinot noir</a:t>
            </a:r>
          </a:p>
          <a:p>
            <a:r>
              <a:rPr lang="en-US" dirty="0"/>
              <a:t>Red</a:t>
            </a:r>
          </a:p>
          <a:p>
            <a:r>
              <a:rPr lang="en-US" dirty="0"/>
              <a:t>Chardonnay</a:t>
            </a:r>
          </a:p>
          <a:p>
            <a:r>
              <a:rPr lang="en-US" dirty="0"/>
              <a:t>Chianti</a:t>
            </a:r>
          </a:p>
          <a:p>
            <a:r>
              <a:rPr lang="en-US" dirty="0"/>
              <a:t>Bordeaux</a:t>
            </a:r>
          </a:p>
          <a:p>
            <a:r>
              <a:rPr lang="en-US" dirty="0"/>
              <a:t>Riesling</a:t>
            </a:r>
          </a:p>
          <a:p>
            <a:endParaRPr lang="en-US" dirty="0"/>
          </a:p>
          <a:p>
            <a:pPr marL="0" indent="0">
              <a:buNone/>
            </a:pPr>
            <a:r>
              <a:rPr lang="en-US" dirty="0"/>
              <a:t>The above are different types:</a:t>
            </a:r>
          </a:p>
          <a:p>
            <a:r>
              <a:rPr lang="en-US" dirty="0"/>
              <a:t>Color</a:t>
            </a:r>
          </a:p>
          <a:p>
            <a:r>
              <a:rPr lang="en-US" dirty="0"/>
              <a:t>Location</a:t>
            </a:r>
          </a:p>
          <a:p>
            <a:r>
              <a:rPr lang="en-US" dirty="0"/>
              <a:t>Varietal </a:t>
            </a:r>
          </a:p>
        </p:txBody>
      </p:sp>
    </p:spTree>
    <p:extLst>
      <p:ext uri="{BB962C8B-B14F-4D97-AF65-F5344CB8AC3E}">
        <p14:creationId xmlns:p14="http://schemas.microsoft.com/office/powerpoint/2010/main" val="154187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Ontologies and...</a:t>
            </a:r>
            <a:br>
              <a:rPr lang="en-US" dirty="0"/>
            </a:br>
            <a:r>
              <a:rPr lang="en-US" dirty="0"/>
              <a:t>	Taxonomies</a:t>
            </a:r>
          </a:p>
        </p:txBody>
      </p:sp>
      <p:sp>
        <p:nvSpPr>
          <p:cNvPr id="3" name="Content Placeholder 2">
            <a:extLst>
              <a:ext uri="{FF2B5EF4-FFF2-40B4-BE49-F238E27FC236}">
                <a16:creationId xmlns:a16="http://schemas.microsoft.com/office/drawing/2014/main" id="{8A7D9CD3-02FF-DF42-80C1-A05293BC6951}"/>
              </a:ext>
            </a:extLst>
          </p:cNvPr>
          <p:cNvSpPr>
            <a:spLocks noGrp="1"/>
          </p:cNvSpPr>
          <p:nvPr>
            <p:ph sz="half" idx="1"/>
          </p:nvPr>
        </p:nvSpPr>
        <p:spPr>
          <a:xfrm>
            <a:off x="575254" y="1634014"/>
            <a:ext cx="3920546" cy="3890908"/>
          </a:xfrm>
        </p:spPr>
        <p:txBody>
          <a:bodyPr>
            <a:normAutofit/>
          </a:bodyPr>
          <a:lstStyle/>
          <a:p>
            <a:r>
              <a:rPr lang="en-US" dirty="0"/>
              <a:t>Any Controlled Vocabulary that is arranged in a hierarchy</a:t>
            </a:r>
          </a:p>
          <a:p>
            <a:endParaRPr lang="en-US" dirty="0"/>
          </a:p>
          <a:p>
            <a:r>
              <a:rPr lang="en-US" dirty="0"/>
              <a:t>Typically no definitions</a:t>
            </a:r>
          </a:p>
          <a:p>
            <a:r>
              <a:rPr lang="en-US" dirty="0"/>
              <a:t>No relationships between terms</a:t>
            </a:r>
          </a:p>
          <a:p>
            <a:r>
              <a:rPr lang="en-US" dirty="0"/>
              <a:t>Arranged in a hierarchy</a:t>
            </a:r>
          </a:p>
        </p:txBody>
      </p:sp>
      <p:sp>
        <p:nvSpPr>
          <p:cNvPr id="4" name="Content Placeholder 3">
            <a:extLst>
              <a:ext uri="{FF2B5EF4-FFF2-40B4-BE49-F238E27FC236}">
                <a16:creationId xmlns:a16="http://schemas.microsoft.com/office/drawing/2014/main" id="{D3BDC6B2-D165-D348-A7FC-5E7BCC70AE8F}"/>
              </a:ext>
            </a:extLst>
          </p:cNvPr>
          <p:cNvSpPr>
            <a:spLocks noGrp="1"/>
          </p:cNvSpPr>
          <p:nvPr>
            <p:ph sz="half" idx="2"/>
          </p:nvPr>
        </p:nvSpPr>
        <p:spPr/>
        <p:txBody>
          <a:bodyPr>
            <a:normAutofit/>
          </a:bodyPr>
          <a:lstStyle/>
          <a:p>
            <a:pPr marL="0" indent="0">
              <a:buNone/>
            </a:pPr>
            <a:r>
              <a:rPr lang="en-US" dirty="0"/>
              <a:t>Wine Taxonomy:</a:t>
            </a:r>
          </a:p>
          <a:p>
            <a:r>
              <a:rPr lang="en-US" dirty="0"/>
              <a:t>Red</a:t>
            </a:r>
          </a:p>
          <a:p>
            <a:pPr lvl="1"/>
            <a:r>
              <a:rPr lang="en-US" dirty="0"/>
              <a:t>Merlot</a:t>
            </a:r>
          </a:p>
          <a:p>
            <a:pPr lvl="1"/>
            <a:r>
              <a:rPr lang="en-US" dirty="0"/>
              <a:t>Zinfandel</a:t>
            </a:r>
          </a:p>
          <a:p>
            <a:pPr lvl="1"/>
            <a:r>
              <a:rPr lang="en-US" dirty="0"/>
              <a:t>Cabernet</a:t>
            </a:r>
          </a:p>
          <a:p>
            <a:pPr lvl="1"/>
            <a:r>
              <a:rPr lang="en-US" dirty="0"/>
              <a:t>Pinot Noir</a:t>
            </a:r>
          </a:p>
          <a:p>
            <a:r>
              <a:rPr lang="en-US" dirty="0"/>
              <a:t>White</a:t>
            </a:r>
          </a:p>
          <a:p>
            <a:pPr lvl="1"/>
            <a:r>
              <a:rPr lang="en-US" dirty="0"/>
              <a:t>Chardonnay</a:t>
            </a:r>
          </a:p>
          <a:p>
            <a:pPr lvl="1"/>
            <a:r>
              <a:rPr lang="en-US" dirty="0"/>
              <a:t>Pino Gris</a:t>
            </a:r>
          </a:p>
          <a:p>
            <a:pPr lvl="1"/>
            <a:r>
              <a:rPr lang="en-US" dirty="0"/>
              <a:t>Riesling</a:t>
            </a:r>
          </a:p>
          <a:p>
            <a:pPr marL="0" indent="0">
              <a:buNone/>
            </a:pPr>
            <a:endParaRPr lang="en-US" dirty="0"/>
          </a:p>
        </p:txBody>
      </p:sp>
    </p:spTree>
    <p:extLst>
      <p:ext uri="{BB962C8B-B14F-4D97-AF65-F5344CB8AC3E}">
        <p14:creationId xmlns:p14="http://schemas.microsoft.com/office/powerpoint/2010/main" val="4201624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Ontologies and...</a:t>
            </a:r>
            <a:br>
              <a:rPr lang="en-US" dirty="0"/>
            </a:br>
            <a:r>
              <a:rPr lang="en-US" dirty="0"/>
              <a:t>	Thesauri</a:t>
            </a:r>
          </a:p>
        </p:txBody>
      </p:sp>
      <p:sp>
        <p:nvSpPr>
          <p:cNvPr id="3" name="Content Placeholder 2">
            <a:extLst>
              <a:ext uri="{FF2B5EF4-FFF2-40B4-BE49-F238E27FC236}">
                <a16:creationId xmlns:a16="http://schemas.microsoft.com/office/drawing/2014/main" id="{8A7D9CD3-02FF-DF42-80C1-A05293BC6951}"/>
              </a:ext>
            </a:extLst>
          </p:cNvPr>
          <p:cNvSpPr>
            <a:spLocks noGrp="1"/>
          </p:cNvSpPr>
          <p:nvPr>
            <p:ph sz="half" idx="1"/>
          </p:nvPr>
        </p:nvSpPr>
        <p:spPr/>
        <p:txBody>
          <a:bodyPr>
            <a:normAutofit/>
          </a:bodyPr>
          <a:lstStyle/>
          <a:p>
            <a:r>
              <a:rPr lang="en-US" dirty="0"/>
              <a:t>A taxonomy with additional information about how to use terms and relationships between terms</a:t>
            </a:r>
          </a:p>
          <a:p>
            <a:pPr marL="0" indent="0">
              <a:buNone/>
            </a:pPr>
            <a:endParaRPr lang="en-US" dirty="0"/>
          </a:p>
          <a:p>
            <a:r>
              <a:rPr lang="en-US" dirty="0"/>
              <a:t>May have definitions and/or scope notes</a:t>
            </a:r>
          </a:p>
          <a:p>
            <a:r>
              <a:rPr lang="en-US" dirty="0"/>
              <a:t>Terms may be related to each other</a:t>
            </a:r>
          </a:p>
          <a:p>
            <a:r>
              <a:rPr lang="en-US" dirty="0"/>
              <a:t>Arranged in a hierarchy</a:t>
            </a:r>
          </a:p>
        </p:txBody>
      </p:sp>
      <p:sp>
        <p:nvSpPr>
          <p:cNvPr id="4" name="Content Placeholder 3">
            <a:extLst>
              <a:ext uri="{FF2B5EF4-FFF2-40B4-BE49-F238E27FC236}">
                <a16:creationId xmlns:a16="http://schemas.microsoft.com/office/drawing/2014/main" id="{D3BDC6B2-D165-D348-A7FC-5E7BCC70AE8F}"/>
              </a:ext>
            </a:extLst>
          </p:cNvPr>
          <p:cNvSpPr>
            <a:spLocks noGrp="1"/>
          </p:cNvSpPr>
          <p:nvPr>
            <p:ph sz="half" idx="2"/>
          </p:nvPr>
        </p:nvSpPr>
        <p:spPr/>
        <p:txBody>
          <a:bodyPr>
            <a:normAutofit/>
          </a:bodyPr>
          <a:lstStyle/>
          <a:p>
            <a:pPr marL="0" indent="0">
              <a:buNone/>
            </a:pPr>
            <a:r>
              <a:rPr lang="en-US" dirty="0"/>
              <a:t>Example Thesauri:</a:t>
            </a:r>
          </a:p>
          <a:p>
            <a:r>
              <a:rPr lang="en-US" dirty="0" err="1"/>
              <a:t>MeSH</a:t>
            </a:r>
            <a:endParaRPr lang="en-US" dirty="0"/>
          </a:p>
          <a:p>
            <a:r>
              <a:rPr lang="en-US" dirty="0"/>
              <a:t>CINAHL Subject Headings</a:t>
            </a:r>
          </a:p>
          <a:p>
            <a:r>
              <a:rPr lang="en-US" dirty="0"/>
              <a:t>NCI Thesaurus</a:t>
            </a:r>
          </a:p>
          <a:p>
            <a:endParaRPr lang="en-US" dirty="0"/>
          </a:p>
        </p:txBody>
      </p:sp>
    </p:spTree>
    <p:extLst>
      <p:ext uri="{BB962C8B-B14F-4D97-AF65-F5344CB8AC3E}">
        <p14:creationId xmlns:p14="http://schemas.microsoft.com/office/powerpoint/2010/main" val="1081280414"/>
      </p:ext>
    </p:extLst>
  </p:cSld>
  <p:clrMapOvr>
    <a:masterClrMapping/>
  </p:clrMapOvr>
</p:sld>
</file>

<file path=ppt/theme/theme1.xml><?xml version="1.0" encoding="utf-8"?>
<a:theme xmlns:a="http://schemas.openxmlformats.org/drawingml/2006/main" name="ohsu43">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hsu43" id="{16F22FEF-E35F-8E4D-911D-A913CC472E89}" vid="{C78CEC7F-040F-C945-9AC7-4A371F0DF48D}"/>
    </a:ext>
  </a:extLst>
</a:theme>
</file>

<file path=ppt/theme/theme2.xml><?xml version="1.0" encoding="utf-8"?>
<a:theme xmlns:a="http://schemas.openxmlformats.org/drawingml/2006/main" name="White Slide, No Logo">
  <a:themeElements>
    <a:clrScheme name="Custom 12">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ray Slide with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ay Slide No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ohsu43</Template>
  <TotalTime>1954</TotalTime>
  <Words>5652</Words>
  <Application>Microsoft Macintosh PowerPoint</Application>
  <PresentationFormat>On-screen Show (4:3)</PresentationFormat>
  <Paragraphs>1186</Paragraphs>
  <Slides>67</Slides>
  <Notes>47</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67</vt:i4>
      </vt:variant>
    </vt:vector>
  </HeadingPairs>
  <TitlesOfParts>
    <vt:vector size="82" baseType="lpstr">
      <vt:lpstr>Arial</vt:lpstr>
      <vt:lpstr>Calibri</vt:lpstr>
      <vt:lpstr>Garamond</vt:lpstr>
      <vt:lpstr>Lato Light</vt:lpstr>
      <vt:lpstr>Lato Regular</vt:lpstr>
      <vt:lpstr>Lucida Grande</vt:lpstr>
      <vt:lpstr>Monaco</vt:lpstr>
      <vt:lpstr>Noto</vt:lpstr>
      <vt:lpstr>Noto Serif</vt:lpstr>
      <vt:lpstr>Source Sans Pro</vt:lpstr>
      <vt:lpstr>Wingdings</vt:lpstr>
      <vt:lpstr>ohsu43</vt:lpstr>
      <vt:lpstr>White Slide, No Logo</vt:lpstr>
      <vt:lpstr>Gray Slide with Logo</vt:lpstr>
      <vt:lpstr>Gray Slide No Logo</vt:lpstr>
      <vt:lpstr>Better BioData with Ontologies and Linked Data</vt:lpstr>
      <vt:lpstr>Who am I?</vt:lpstr>
      <vt:lpstr>Learning Objectives</vt:lpstr>
      <vt:lpstr>What's an ontology?</vt:lpstr>
      <vt:lpstr>Ontologies and... </vt:lpstr>
      <vt:lpstr>Ontologies and...  Metadata</vt:lpstr>
      <vt:lpstr>Ontologies and...  Controlled Vocabularies</vt:lpstr>
      <vt:lpstr>Ontologies and...  Taxonomies</vt:lpstr>
      <vt:lpstr>Ontologies and...  Thesauri</vt:lpstr>
      <vt:lpstr>MeSH</vt:lpstr>
      <vt:lpstr>MeSH</vt:lpstr>
      <vt:lpstr>What's an ontology?</vt:lpstr>
      <vt:lpstr>Ontologies and...  Controlled Vocabularies</vt:lpstr>
      <vt:lpstr>Ontologies and...  Relational Databases</vt:lpstr>
      <vt:lpstr>Ontologies and...  Relational Databases</vt:lpstr>
      <vt:lpstr>Inferencing implicit data</vt:lpstr>
      <vt:lpstr>Why use an ontology?</vt:lpstr>
      <vt:lpstr>Can you name some ontologies?</vt:lpstr>
      <vt:lpstr>Ontologies in everyday life</vt:lpstr>
      <vt:lpstr>Who creates ontologies?</vt:lpstr>
      <vt:lpstr>OBO Tutorial (modified for BDC)</vt:lpstr>
      <vt:lpstr>What information does this data contain?</vt:lpstr>
      <vt:lpstr>What information does this data contain?</vt:lpstr>
      <vt:lpstr>What information does this data contain?</vt:lpstr>
      <vt:lpstr>How can we make it better?</vt:lpstr>
      <vt:lpstr>About those acronyms…</vt:lpstr>
      <vt:lpstr>A preview of our Better BioData!</vt:lpstr>
      <vt:lpstr>Names and Naming</vt:lpstr>
      <vt:lpstr>A technology for practically unlimited unambiguous names</vt:lpstr>
      <vt:lpstr>What's so great about URLs?</vt:lpstr>
      <vt:lpstr>More standards for names</vt:lpstr>
      <vt:lpstr>Compact Names</vt:lpstr>
      <vt:lpstr>Common Prefixes</vt:lpstr>
      <vt:lpstr>OBO Names</vt:lpstr>
      <vt:lpstr>Why numeric IDs?</vt:lpstr>
      <vt:lpstr>One more acronym</vt:lpstr>
      <vt:lpstr>How many names?</vt:lpstr>
      <vt:lpstr>OBO Ontologies</vt:lpstr>
      <vt:lpstr>Reference vs. Application Ontologies</vt:lpstr>
      <vt:lpstr>Using and Reusing Ontology Terms</vt:lpstr>
      <vt:lpstr>Finding Ontologies and Terms</vt:lpstr>
      <vt:lpstr>Working with found ontologies</vt:lpstr>
      <vt:lpstr>PowerPoint Presentation</vt:lpstr>
      <vt:lpstr>Assessing for reuse</vt:lpstr>
      <vt:lpstr>Mapping Terms</vt:lpstr>
      <vt:lpstr>PowerPoint Presentation</vt:lpstr>
      <vt:lpstr>Importing Terms: MIREOT</vt:lpstr>
      <vt:lpstr>Importing sets of terms with OntoFox</vt:lpstr>
      <vt:lpstr>Importing lists of terms  with QTT and Ontorat</vt:lpstr>
      <vt:lpstr>Extracting Ontology Modules with ROBOT</vt:lpstr>
      <vt:lpstr>Extracting ontology modules with obo-tutorial.jar</vt:lpstr>
      <vt:lpstr>Importing full ontologies</vt:lpstr>
      <vt:lpstr>Putting it all together</vt:lpstr>
      <vt:lpstr>Tables to Triples</vt:lpstr>
      <vt:lpstr>A RDF Turtle Triple</vt:lpstr>
      <vt:lpstr>RDF Turtle with CURIES and prefix</vt:lpstr>
      <vt:lpstr>Multiple statements</vt:lpstr>
      <vt:lpstr>Tables to Triples</vt:lpstr>
      <vt:lpstr>Other Data Conversion Tools</vt:lpstr>
      <vt:lpstr>Querying instance data with SPARQL</vt:lpstr>
      <vt:lpstr>Querying instance data with SPARQL</vt:lpstr>
      <vt:lpstr>Modelling Instance Data</vt:lpstr>
      <vt:lpstr>Simplified SPARQL INSERT</vt:lpstr>
      <vt:lpstr>Automatic conversion with obo-tutorial.jar</vt:lpstr>
      <vt:lpstr>Creating a single final version</vt:lpstr>
      <vt:lpstr>Resources</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Better BioData with Ontologies and Linked Data</dc:title>
  <dc:creator>marijane white</dc:creator>
  <cp:lastModifiedBy>marijane white</cp:lastModifiedBy>
  <cp:revision>78</cp:revision>
  <dcterms:created xsi:type="dcterms:W3CDTF">2019-02-13T22:46:23Z</dcterms:created>
  <dcterms:modified xsi:type="dcterms:W3CDTF">2019-02-15T23:36:25Z</dcterms:modified>
</cp:coreProperties>
</file>